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35"/>
  </p:notesMasterIdLst>
  <p:handoutMasterIdLst>
    <p:handoutMasterId r:id="rId36"/>
  </p:handoutMasterIdLst>
  <p:sldIdLst>
    <p:sldId id="318" r:id="rId2"/>
    <p:sldId id="319" r:id="rId3"/>
    <p:sldId id="257" r:id="rId4"/>
    <p:sldId id="259" r:id="rId5"/>
    <p:sldId id="261" r:id="rId6"/>
    <p:sldId id="316" r:id="rId7"/>
    <p:sldId id="317" r:id="rId8"/>
    <p:sldId id="262" r:id="rId9"/>
    <p:sldId id="320" r:id="rId10"/>
    <p:sldId id="321" r:id="rId11"/>
    <p:sldId id="322" r:id="rId12"/>
    <p:sldId id="323" r:id="rId13"/>
    <p:sldId id="324" r:id="rId14"/>
    <p:sldId id="325" r:id="rId15"/>
    <p:sldId id="327" r:id="rId16"/>
    <p:sldId id="326" r:id="rId17"/>
    <p:sldId id="328" r:id="rId18"/>
    <p:sldId id="329" r:id="rId19"/>
    <p:sldId id="330" r:id="rId20"/>
    <p:sldId id="331" r:id="rId21"/>
    <p:sldId id="332" r:id="rId22"/>
    <p:sldId id="333" r:id="rId23"/>
    <p:sldId id="334" r:id="rId24"/>
    <p:sldId id="336" r:id="rId25"/>
    <p:sldId id="337" r:id="rId26"/>
    <p:sldId id="338" r:id="rId27"/>
    <p:sldId id="339" r:id="rId28"/>
    <p:sldId id="340" r:id="rId29"/>
    <p:sldId id="342" r:id="rId30"/>
    <p:sldId id="343" r:id="rId31"/>
    <p:sldId id="344" r:id="rId32"/>
    <p:sldId id="345" r:id="rId33"/>
    <p:sldId id="346" r:id="rId34"/>
  </p:sldIdLst>
  <p:sldSz cx="9144000" cy="6858000" type="screen4x3"/>
  <p:notesSz cx="6858000" cy="9144000"/>
  <p:defaultTextStyle>
    <a:defPPr>
      <a:defRPr lang="es-E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ECAE00"/>
    <a:srgbClr val="C84F24"/>
    <a:srgbClr val="FF3300"/>
    <a:srgbClr val="CC6600"/>
    <a:srgbClr val="66FF33"/>
    <a:srgbClr val="B65B00"/>
    <a:srgbClr val="CC9900"/>
    <a:srgbClr val="DDDDDD"/>
    <a:srgbClr val="B2B2B2"/>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2787"/>
    <p:restoredTop sz="90938" autoAdjust="0"/>
  </p:normalViewPr>
  <p:slideViewPr>
    <p:cSldViewPr>
      <p:cViewPr>
        <p:scale>
          <a:sx n="62" d="100"/>
          <a:sy n="62" d="100"/>
        </p:scale>
        <p:origin x="-1092" y="-2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389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389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389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2F88C9A-4258-4056-96A2-5B3E17A99FD1}" type="slidenum">
              <a:rPr lang="es-ES"/>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endParaRPr lang="es-ES"/>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endParaRPr lang="es-ES"/>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Click to edit Master text styles</a:t>
            </a:r>
          </a:p>
          <a:p>
            <a:pPr lvl="1"/>
            <a:r>
              <a:rPr lang="es-ES" smtClean="0"/>
              <a:t>Second level</a:t>
            </a:r>
          </a:p>
          <a:p>
            <a:pPr lvl="2"/>
            <a:r>
              <a:rPr lang="es-ES" smtClean="0"/>
              <a:t>Third level</a:t>
            </a:r>
          </a:p>
          <a:p>
            <a:pPr lvl="3"/>
            <a:r>
              <a:rPr lang="es-ES" smtClean="0"/>
              <a:t>Fourth level</a:t>
            </a:r>
          </a:p>
          <a:p>
            <a:pPr lvl="4"/>
            <a:r>
              <a:rPr lang="es-E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endParaRPr lang="es-E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fld id="{DEBA484A-EF3C-4799-96EC-5E754531559F}" type="slidenum">
              <a:rPr lang="es-ES"/>
              <a:pPr/>
              <a:t>‹Nº›</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mn-ea"/>
        <a:cs typeface="+mn-cs"/>
      </a:defRPr>
    </a:lvl1pPr>
    <a:lvl2pPr marL="457200" algn="l" rtl="0" fontAlgn="base">
      <a:spcBef>
        <a:spcPct val="30000"/>
      </a:spcBef>
      <a:spcAft>
        <a:spcPct val="0"/>
      </a:spcAft>
      <a:defRPr sz="1200" kern="1200">
        <a:solidFill>
          <a:schemeClr val="tx1"/>
        </a:solidFill>
        <a:latin typeface="Times New Roman" charset="0"/>
        <a:ea typeface="+mn-ea"/>
        <a:cs typeface="+mn-cs"/>
      </a:defRPr>
    </a:lvl2pPr>
    <a:lvl3pPr marL="914400" algn="l" rtl="0" fontAlgn="base">
      <a:spcBef>
        <a:spcPct val="30000"/>
      </a:spcBef>
      <a:spcAft>
        <a:spcPct val="0"/>
      </a:spcAft>
      <a:defRPr sz="1200" kern="1200">
        <a:solidFill>
          <a:schemeClr val="tx1"/>
        </a:solidFill>
        <a:latin typeface="Times New Roman" charset="0"/>
        <a:ea typeface="+mn-ea"/>
        <a:cs typeface="+mn-cs"/>
      </a:defRPr>
    </a:lvl3pPr>
    <a:lvl4pPr marL="1371600" algn="l" rtl="0" fontAlgn="base">
      <a:spcBef>
        <a:spcPct val="30000"/>
      </a:spcBef>
      <a:spcAft>
        <a:spcPct val="0"/>
      </a:spcAft>
      <a:defRPr sz="1200" kern="1200">
        <a:solidFill>
          <a:schemeClr val="tx1"/>
        </a:solidFill>
        <a:latin typeface="Times New Roman" charset="0"/>
        <a:ea typeface="+mn-ea"/>
        <a:cs typeface="+mn-cs"/>
      </a:defRPr>
    </a:lvl4pPr>
    <a:lvl5pPr marL="1828800" algn="l" rtl="0" fontAlgn="base">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smtClean="0"/>
              <a:t>Pr.</a:t>
            </a:r>
            <a:r>
              <a:rPr lang="es-MX" baseline="0" smtClean="0"/>
              <a:t> Marcos Salas autor</a:t>
            </a:r>
            <a:endParaRPr lang="es-VE"/>
          </a:p>
        </p:txBody>
      </p:sp>
      <p:sp>
        <p:nvSpPr>
          <p:cNvPr id="4" name="3 Marcador de número de diapositiva"/>
          <p:cNvSpPr>
            <a:spLocks noGrp="1"/>
          </p:cNvSpPr>
          <p:nvPr>
            <p:ph type="sldNum" sz="quarter" idx="10"/>
          </p:nvPr>
        </p:nvSpPr>
        <p:spPr/>
        <p:txBody>
          <a:bodyPr/>
          <a:lstStyle/>
          <a:p>
            <a:fld id="{DEBA484A-EF3C-4799-96EC-5E754531559F}" type="slidenum">
              <a:rPr lang="es-ES" smtClean="0"/>
              <a:pPr/>
              <a:t>1</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85314D-A9AE-42A3-9A30-8B04763C2B23}" type="slidenum">
              <a:rPr lang="es-ES"/>
              <a:pPr/>
              <a:t>3</a:t>
            </a:fld>
            <a:endParaRPr lang="es-E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BC9048-1FFD-4B2B-BE55-0B1AA6E08AE1}" type="slidenum">
              <a:rPr lang="es-ES"/>
              <a:pPr/>
              <a:t>4</a:t>
            </a:fld>
            <a:endParaRPr lang="es-E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4E8F4F-84DE-4749-81D4-23B5B151D960}" type="slidenum">
              <a:rPr lang="es-ES"/>
              <a:pPr/>
              <a:t>5</a:t>
            </a:fld>
            <a:endParaRPr lang="es-E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0061C6-3E18-44D2-AC9C-9AC2C0F66AAD}" type="slidenum">
              <a:rPr lang="es-ES"/>
              <a:pPr/>
              <a:t>8</a:t>
            </a:fld>
            <a:endParaRPr lang="es-E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endParaRPr lang="en-US"/>
          </a:p>
        </p:txBody>
      </p:sp>
      <p:sp>
        <p:nvSpPr>
          <p:cNvPr id="19" name="18 Marcador de pie de página"/>
          <p:cNvSpPr>
            <a:spLocks noGrp="1"/>
          </p:cNvSpPr>
          <p:nvPr>
            <p:ph type="ftr" sz="quarter" idx="11"/>
          </p:nvPr>
        </p:nvSpPr>
        <p:spPr/>
        <p:txBody>
          <a:bodyPr/>
          <a:lstStyle/>
          <a:p>
            <a:endParaRPr lang="en-US"/>
          </a:p>
        </p:txBody>
      </p:sp>
      <p:sp>
        <p:nvSpPr>
          <p:cNvPr id="27" name="26 Marcador de número de diapositiva"/>
          <p:cNvSpPr>
            <a:spLocks noGrp="1"/>
          </p:cNvSpPr>
          <p:nvPr>
            <p:ph type="sldNum" sz="quarter" idx="12"/>
          </p:nvPr>
        </p:nvSpPr>
        <p:spPr/>
        <p:txBody>
          <a:bodyPr/>
          <a:lstStyle/>
          <a:p>
            <a:fld id="{08C90336-3D35-4192-ADEC-675B89AC3630}" type="slidenum">
              <a:rPr lang="en-US" smtClean="0"/>
              <a:pPr/>
              <a:t>‹Nº›</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9CC0F906-9860-4BB2-811F-9C823CD30CD6}"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E5737A8D-28D1-4746-AFFD-1BE126FEA46E}"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98605446-CF5D-4F5C-8D96-87F2671CA6C7}"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D74F30D-AD99-4831-A4CB-05C1FCC78303}" type="slidenum">
              <a:rPr lang="en-US" smtClean="0"/>
              <a:pPr/>
              <a:t>‹Nº›</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DAF323B1-BB8D-4310-89B9-7A4166BDAF32}"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endParaRPr lang="en-US"/>
          </a:p>
        </p:txBody>
      </p:sp>
      <p:sp>
        <p:nvSpPr>
          <p:cNvPr id="8" name="7 Marcador de pie de página"/>
          <p:cNvSpPr>
            <a:spLocks noGrp="1"/>
          </p:cNvSpPr>
          <p:nvPr>
            <p:ph type="ftr" sz="quarter" idx="11"/>
          </p:nvPr>
        </p:nvSpPr>
        <p:spPr/>
        <p:txBody>
          <a:bodyPr/>
          <a:lstStyle/>
          <a:p>
            <a:endParaRPr lang="en-US"/>
          </a:p>
        </p:txBody>
      </p:sp>
      <p:sp>
        <p:nvSpPr>
          <p:cNvPr id="9" name="8 Marcador de número de diapositiva"/>
          <p:cNvSpPr>
            <a:spLocks noGrp="1"/>
          </p:cNvSpPr>
          <p:nvPr>
            <p:ph type="sldNum" sz="quarter" idx="12"/>
          </p:nvPr>
        </p:nvSpPr>
        <p:spPr/>
        <p:txBody>
          <a:bodyPr/>
          <a:lstStyle/>
          <a:p>
            <a:fld id="{4B2640F3-61BB-43DD-BCBD-CFDBDF6D5C90}"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p>
            <a:fld id="{A599F299-A30D-42C5-9300-BAD1E6FE90B7}"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p:txBody>
          <a:bodyPr/>
          <a:lstStyle/>
          <a:p>
            <a:fld id="{18B7DA15-FEA1-4A18-AEBF-4744423BDEB2}"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712CFA3B-DB9B-4E70-8A5A-D8B6688F488A}"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a:xfrm>
            <a:off x="8077200" y="6356350"/>
            <a:ext cx="609600" cy="365125"/>
          </a:xfrm>
        </p:spPr>
        <p:txBody>
          <a:bodyPr/>
          <a:lstStyle/>
          <a:p>
            <a:fld id="{232B4F6A-7900-4979-8018-8C1B5E34FFAB}" type="slidenum">
              <a:rPr lang="en-US" smtClean="0"/>
              <a:pPr/>
              <a:t>‹Nº›</a:t>
            </a:fld>
            <a:endParaRPr lang="en-U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205850A-1F5E-4528-B300-ECE8072D1745}" type="slidenum">
              <a:rPr lang="en-US" smtClean="0"/>
              <a:pPr/>
              <a:t>‹Nº›</a:t>
            </a:fld>
            <a:endParaRPr lang="en-U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6 Título"/>
          <p:cNvSpPr>
            <a:spLocks noGrp="1"/>
          </p:cNvSpPr>
          <p:nvPr>
            <p:ph type="ctr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MX"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INSTRUCTOR LAICO</a:t>
            </a:r>
            <a:endParaRPr lang="es-VE">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endParaRPr>
          </a:p>
        </p:txBody>
      </p:sp>
      <p:sp>
        <p:nvSpPr>
          <p:cNvPr id="5" name="4 Subtítulo"/>
          <p:cNvSpPr>
            <a:spLocks noGrp="1"/>
          </p:cNvSpPr>
          <p:nvPr>
            <p:ph type="subTitle" idx="1"/>
          </p:nvPr>
        </p:nvSpPr>
        <p:spPr>
          <a:xfrm>
            <a:off x="0" y="3886200"/>
            <a:ext cx="9144000" cy="1752600"/>
          </a:xfrm>
        </p:spPr>
        <p:txBody>
          <a:bodyPr/>
          <a:lstStyle/>
          <a:p>
            <a:r>
              <a:rPr lang="es-MX" b="1" smtClean="0">
                <a:latin typeface="Calligraph421 BT" pitchFamily="66" charset="0"/>
              </a:rPr>
              <a:t>MATERIA </a:t>
            </a:r>
            <a:endParaRPr lang="es-VE" b="1" smtClean="0">
              <a:latin typeface="Calligraph421 BT" pitchFamily="66" charset="0"/>
            </a:endParaRPr>
          </a:p>
          <a:p>
            <a:r>
              <a:rPr lang="es-MX" b="1" smtClean="0">
                <a:latin typeface="Calligraph421 BT" pitchFamily="66" charset="0"/>
              </a:rPr>
              <a:t>MENSAJEROS DE SU GRACIA</a:t>
            </a:r>
          </a:p>
          <a:p>
            <a:r>
              <a:rPr lang="es-MX" b="1" smtClean="0">
                <a:latin typeface="Calligraph421 BT" pitchFamily="66" charset="0"/>
              </a:rPr>
              <a:t>CURAZAO NOVIEMBRE 2008</a:t>
            </a:r>
          </a:p>
        </p:txBody>
      </p:sp>
      <p:sp>
        <p:nvSpPr>
          <p:cNvPr id="6" name="5 CuadroTexto"/>
          <p:cNvSpPr txBox="1"/>
          <p:nvPr/>
        </p:nvSpPr>
        <p:spPr>
          <a:xfrm>
            <a:off x="214282" y="6143644"/>
            <a:ext cx="3429024" cy="461665"/>
          </a:xfrm>
          <a:prstGeom prst="rect">
            <a:avLst/>
          </a:prstGeom>
          <a:noFill/>
        </p:spPr>
        <p:txBody>
          <a:bodyPr wrap="square" rtlCol="0">
            <a:spAutoFit/>
          </a:bodyPr>
          <a:lstStyle/>
          <a:p>
            <a:r>
              <a:rPr lang="es-MX" smtClean="0">
                <a:latin typeface="Calligraph421 BT" pitchFamily="66" charset="0"/>
              </a:rPr>
              <a:t>Pr. Marcos Salas</a:t>
            </a:r>
            <a:endParaRPr lang="es-VE">
              <a:latin typeface="Calligraph421 BT" pitchFamily="66" charset="0"/>
            </a:endParaRPr>
          </a:p>
        </p:txBody>
      </p:sp>
      <p:pic>
        <p:nvPicPr>
          <p:cNvPr id="1026" name="Picture 2" descr="C:\Users\Pr. Marcos Salas\Pictures\FOTOS\CAMPAÑAS\CAMPAÑA 08\DSCN7330.JPG"/>
          <p:cNvPicPr>
            <a:picLocks noChangeAspect="1" noChangeArrowheads="1"/>
          </p:cNvPicPr>
          <p:nvPr/>
        </p:nvPicPr>
        <p:blipFill>
          <a:blip r:embed="rId3" cstate="print"/>
          <a:srcRect/>
          <a:stretch>
            <a:fillRect/>
          </a:stretch>
        </p:blipFill>
        <p:spPr bwMode="auto">
          <a:xfrm>
            <a:off x="0" y="0"/>
            <a:ext cx="3402009" cy="2551334"/>
          </a:xfrm>
          <a:prstGeom prst="ellipse">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71406" y="71414"/>
            <a:ext cx="8229600" cy="2714644"/>
          </a:xfrm>
        </p:spPr>
        <p:txBody>
          <a:bodyPr>
            <a:normAutofit/>
          </a:bodyPr>
          <a:lstStyle/>
          <a:p>
            <a:pPr lvl="0"/>
            <a:r>
              <a:rPr lang="es-ES" sz="4800" b="1" dirty="0" smtClean="0">
                <a:latin typeface="Calligraph421 BT" pitchFamily="66" charset="0"/>
              </a:rPr>
              <a:t>Dos desafíos.</a:t>
            </a:r>
            <a:endParaRPr lang="es-VE" sz="4800" b="1" dirty="0" smtClean="0">
              <a:latin typeface="Calligraph421 BT" pitchFamily="66" charset="0"/>
            </a:endParaRPr>
          </a:p>
          <a:p>
            <a:pPr lvl="2"/>
            <a:r>
              <a:rPr lang="es-ES" sz="4400" b="1" dirty="0" smtClean="0">
                <a:latin typeface="Calligraph421 BT" pitchFamily="66" charset="0"/>
              </a:rPr>
              <a:t>La Materia.</a:t>
            </a:r>
            <a:endParaRPr lang="es-VE" sz="4400" b="1" dirty="0" smtClean="0">
              <a:latin typeface="Calligraph421 BT" pitchFamily="66" charset="0"/>
            </a:endParaRPr>
          </a:p>
          <a:p>
            <a:pPr lvl="2"/>
            <a:r>
              <a:rPr lang="es-ES" sz="4400" b="1" dirty="0" smtClean="0">
                <a:latin typeface="Calligraph421 BT" pitchFamily="66" charset="0"/>
              </a:rPr>
              <a:t>El estudiante.</a:t>
            </a:r>
            <a:endParaRPr lang="es-VE" sz="4400" b="1" dirty="0">
              <a:latin typeface="Calligraph421 BT" pitchFamily="66" charset="0"/>
            </a:endParaRPr>
          </a:p>
        </p:txBody>
      </p:sp>
      <p:pic>
        <p:nvPicPr>
          <p:cNvPr id="2050" name="Picture 2" descr="C:\Users\Pr. Marcos Salas\Pictures\FOTOS\CURAZAO  SAN CRISTOBAL 08\CAMP GUA 268.JPG"/>
          <p:cNvPicPr>
            <a:picLocks noChangeAspect="1" noChangeArrowheads="1"/>
          </p:cNvPicPr>
          <p:nvPr/>
        </p:nvPicPr>
        <p:blipFill>
          <a:blip r:embed="rId2" cstate="print"/>
          <a:srcRect/>
          <a:stretch>
            <a:fillRect/>
          </a:stretch>
        </p:blipFill>
        <p:spPr bwMode="auto">
          <a:xfrm>
            <a:off x="3786182" y="2840272"/>
            <a:ext cx="4686306" cy="351449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23"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p:cTn id="10" dur="500" fill="hold"/>
                                        <p:tgtEl>
                                          <p:spTgt spid="2050"/>
                                        </p:tgtEl>
                                        <p:attrNameLst>
                                          <p:attrName>ppt_w</p:attrName>
                                        </p:attrNameLst>
                                      </p:cBhvr>
                                      <p:tavLst>
                                        <p:tav tm="0">
                                          <p:val>
                                            <p:fltVal val="0"/>
                                          </p:val>
                                        </p:tav>
                                        <p:tav tm="100000">
                                          <p:val>
                                            <p:strVal val="#ppt_w"/>
                                          </p:val>
                                        </p:tav>
                                      </p:tavLst>
                                    </p:anim>
                                    <p:anim calcmode="lin" valueType="num">
                                      <p:cBhvr>
                                        <p:cTn id="11" dur="500" fill="hold"/>
                                        <p:tgtEl>
                                          <p:spTgt spid="2050"/>
                                        </p:tgtEl>
                                        <p:attrNameLst>
                                          <p:attrName>ppt_h</p:attrName>
                                        </p:attrNameLst>
                                      </p:cBhvr>
                                      <p:tavLst>
                                        <p:tav tm="0">
                                          <p:val>
                                            <p:fltVal val="0"/>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20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s-VE"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ngle" pitchFamily="2" charset="0"/>
              </a:rPr>
              <a:t>MATERIA</a:t>
            </a:r>
            <a:endParaRPr lang="es-VE"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Bangle" pitchFamily="2" charset="0"/>
            </a:endParaRPr>
          </a:p>
        </p:txBody>
      </p:sp>
      <p:pic>
        <p:nvPicPr>
          <p:cNvPr id="3074" name="Picture 2" descr="C:\Users\Pr. Marcos Salas\Pictures\RELIGIÓN\IASD\PIONEROS\0614034.JPG"/>
          <p:cNvPicPr>
            <a:picLocks noChangeAspect="1" noChangeArrowheads="1"/>
          </p:cNvPicPr>
          <p:nvPr/>
        </p:nvPicPr>
        <p:blipFill>
          <a:blip r:embed="rId2"/>
          <a:srcRect/>
          <a:stretch>
            <a:fillRect/>
          </a:stretch>
        </p:blipFill>
        <p:spPr bwMode="auto">
          <a:xfrm>
            <a:off x="5214942" y="857232"/>
            <a:ext cx="3702876" cy="49387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r. Marcos Salas\Pictures\RELIGIÓN\IASD\PIONEROS\Historia-White\Publicaciones-02.jpg"/>
          <p:cNvPicPr>
            <a:picLocks noChangeAspect="1" noChangeArrowheads="1"/>
          </p:cNvPicPr>
          <p:nvPr/>
        </p:nvPicPr>
        <p:blipFill>
          <a:blip r:embed="rId2"/>
          <a:srcRect/>
          <a:stretch>
            <a:fillRect/>
          </a:stretch>
        </p:blipFill>
        <p:spPr bwMode="auto">
          <a:xfrm>
            <a:off x="4698392" y="928694"/>
            <a:ext cx="4445608" cy="5929330"/>
          </a:xfrm>
          <a:prstGeom prst="ellipse">
            <a:avLst/>
          </a:prstGeom>
          <a:ln>
            <a:noFill/>
          </a:ln>
          <a:effectLst>
            <a:softEdge rad="112500"/>
          </a:effectLst>
        </p:spPr>
      </p:pic>
      <p:sp>
        <p:nvSpPr>
          <p:cNvPr id="4" name="3 Marcador de contenido"/>
          <p:cNvSpPr>
            <a:spLocks noGrp="1"/>
          </p:cNvSpPr>
          <p:nvPr>
            <p:ph idx="1"/>
          </p:nvPr>
        </p:nvSpPr>
        <p:spPr>
          <a:xfrm>
            <a:off x="-32" y="182888"/>
            <a:ext cx="4929222" cy="6675112"/>
          </a:xfrm>
          <a:effectLst>
            <a:outerShdw blurRad="508000" dist="876300" dir="7320000" sx="33000" sy="33000" algn="ctr" rotWithShape="0">
              <a:schemeClr val="tx1">
                <a:alpha val="84000"/>
              </a:schemeClr>
            </a:outerShdw>
          </a:effectLst>
        </p:spPr>
        <p:txBody>
          <a:bodyPr>
            <a:normAutofit/>
          </a:bodyPr>
          <a:lstStyle/>
          <a:p>
            <a:r>
              <a:rPr lang="es-ES" sz="4400" b="1" dirty="0" smtClean="0">
                <a:solidFill>
                  <a:srgbClr val="0070C0"/>
                </a:solidFill>
                <a:latin typeface="Calligraph421 BT" pitchFamily="66" charset="0"/>
              </a:rPr>
              <a:t>Contenido.</a:t>
            </a:r>
            <a:endParaRPr lang="es-VE" sz="4400" b="1" dirty="0" smtClean="0">
              <a:solidFill>
                <a:srgbClr val="0070C0"/>
              </a:solidFill>
              <a:latin typeface="Calligraph421 BT" pitchFamily="66" charset="0"/>
            </a:endParaRPr>
          </a:p>
          <a:p>
            <a:r>
              <a:rPr lang="es-ES" sz="4400" b="1" dirty="0" smtClean="0">
                <a:solidFill>
                  <a:srgbClr val="0070C0"/>
                </a:solidFill>
                <a:latin typeface="Calligraph421 BT" pitchFamily="66" charset="0"/>
              </a:rPr>
              <a:t>Aplicaciones.</a:t>
            </a:r>
            <a:endParaRPr lang="es-VE" sz="4400" b="1" dirty="0" smtClean="0">
              <a:solidFill>
                <a:srgbClr val="0070C0"/>
              </a:solidFill>
              <a:latin typeface="Calligraph421 BT" pitchFamily="66" charset="0"/>
            </a:endParaRPr>
          </a:p>
          <a:p>
            <a:r>
              <a:rPr lang="es-ES" sz="4400" b="1" dirty="0" smtClean="0">
                <a:solidFill>
                  <a:srgbClr val="0070C0"/>
                </a:solidFill>
                <a:latin typeface="Calligraph421 BT" pitchFamily="66" charset="0"/>
              </a:rPr>
              <a:t>Temas polémicos.</a:t>
            </a:r>
            <a:endParaRPr lang="es-VE" sz="4400" b="1" dirty="0" smtClean="0">
              <a:solidFill>
                <a:srgbClr val="0070C0"/>
              </a:solidFill>
              <a:latin typeface="Calligraph421 BT" pitchFamily="66" charset="0"/>
            </a:endParaRPr>
          </a:p>
          <a:p>
            <a:r>
              <a:rPr lang="es-ES" sz="4400" b="1" dirty="0" smtClean="0">
                <a:solidFill>
                  <a:srgbClr val="0070C0"/>
                </a:solidFill>
                <a:latin typeface="Calligraph421 BT" pitchFamily="66" charset="0"/>
              </a:rPr>
              <a:t>Personas polémicas.</a:t>
            </a:r>
            <a:endParaRPr lang="es-VE" sz="4400" b="1" dirty="0" smtClean="0">
              <a:solidFill>
                <a:srgbClr val="0070C0"/>
              </a:solidFill>
              <a:latin typeface="Calligraph421 BT" pitchFamily="66" charset="0"/>
            </a:endParaRPr>
          </a:p>
          <a:p>
            <a:r>
              <a:rPr lang="es-ES" sz="4400" b="1" dirty="0" smtClean="0">
                <a:solidFill>
                  <a:srgbClr val="0070C0"/>
                </a:solidFill>
                <a:latin typeface="Calligraph421 BT" pitchFamily="66" charset="0"/>
              </a:rPr>
              <a:t>Puntos altos de la lección. </a:t>
            </a:r>
            <a:endParaRPr lang="es-VE" sz="4400" b="1" dirty="0" smtClean="0">
              <a:solidFill>
                <a:srgbClr val="0070C0"/>
              </a:solidFill>
              <a:latin typeface="Calligraph421 BT" pitchFamily="66"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18" presetClass="entr" presetSubtype="12"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strips(downLeft)">
                                      <p:cBhvr>
                                        <p:cTn id="12" dur="30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p:cTn id="17"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p:cTn id="38"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es-VE" b="1" dirty="0" smtClean="0">
                <a:ln w="11430"/>
                <a:solidFill>
                  <a:srgbClr val="00B0F0"/>
                </a:solidFill>
                <a:effectLst>
                  <a:outerShdw blurRad="80000" dist="40000" dir="5040000" algn="tl">
                    <a:srgbClr val="000000">
                      <a:alpha val="30000"/>
                    </a:srgbClr>
                  </a:outerShdw>
                </a:effectLst>
                <a:latin typeface="Bangle" pitchFamily="2" charset="0"/>
              </a:rPr>
              <a:t>EL ESTUDIANTE</a:t>
            </a:r>
            <a:endParaRPr lang="es-VE" b="1" dirty="0">
              <a:ln w="11430"/>
              <a:solidFill>
                <a:srgbClr val="00B0F0"/>
              </a:solidFill>
              <a:effectLst>
                <a:outerShdw blurRad="80000" dist="40000" dir="5040000" algn="tl">
                  <a:srgbClr val="000000">
                    <a:alpha val="30000"/>
                  </a:srgbClr>
                </a:outerShdw>
              </a:effectLst>
              <a:latin typeface="Bangle" pitchFamily="2" charset="0"/>
            </a:endParaRPr>
          </a:p>
        </p:txBody>
      </p:sp>
      <p:pic>
        <p:nvPicPr>
          <p:cNvPr id="5122" name="Picture 2" descr="C:\Users\Pr. Marcos Salas\Pictures\RELIGIÓN\MAYORDOMÍA\80.JPG"/>
          <p:cNvPicPr>
            <a:picLocks noChangeAspect="1" noChangeArrowheads="1"/>
          </p:cNvPicPr>
          <p:nvPr/>
        </p:nvPicPr>
        <p:blipFill>
          <a:blip r:embed="rId2"/>
          <a:srcRect/>
          <a:stretch>
            <a:fillRect/>
          </a:stretch>
        </p:blipFill>
        <p:spPr bwMode="auto">
          <a:xfrm>
            <a:off x="2786050" y="2089539"/>
            <a:ext cx="5849949" cy="438746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0" y="0"/>
            <a:ext cx="8229600" cy="3286124"/>
          </a:xfrm>
        </p:spPr>
        <p:txBody>
          <a:bodyPr>
            <a:normAutofit/>
          </a:bodyPr>
          <a:lstStyle/>
          <a:p>
            <a:pPr marL="742950" indent="-742950">
              <a:buFont typeface="+mj-lt"/>
              <a:buAutoNum type="arabicPeriod"/>
            </a:pPr>
            <a:r>
              <a:rPr lang="es-ES" sz="3600" b="1" dirty="0" smtClean="0">
                <a:solidFill>
                  <a:srgbClr val="FF0000"/>
                </a:solidFill>
                <a:latin typeface="Calligraph421 BT" pitchFamily="66" charset="0"/>
              </a:rPr>
              <a:t>¿Quiénes son ellos? </a:t>
            </a:r>
            <a:endParaRPr lang="es-VE" sz="3600" b="1" dirty="0" smtClean="0">
              <a:solidFill>
                <a:srgbClr val="FF0000"/>
              </a:solidFill>
              <a:latin typeface="Calligraph421 BT" pitchFamily="66" charset="0"/>
            </a:endParaRPr>
          </a:p>
          <a:p>
            <a:pPr marL="742950" indent="-742950">
              <a:buFont typeface="+mj-lt"/>
              <a:buAutoNum type="arabicPeriod"/>
            </a:pPr>
            <a:r>
              <a:rPr lang="es-ES" sz="3600" b="1" dirty="0" smtClean="0">
                <a:solidFill>
                  <a:srgbClr val="FF0000"/>
                </a:solidFill>
                <a:latin typeface="Calligraph421 BT" pitchFamily="66" charset="0"/>
              </a:rPr>
              <a:t>¿Por qué están aquí?</a:t>
            </a:r>
            <a:endParaRPr lang="es-VE" sz="3600" b="1" dirty="0" smtClean="0">
              <a:solidFill>
                <a:srgbClr val="FF0000"/>
              </a:solidFill>
              <a:latin typeface="Calligraph421 BT" pitchFamily="66" charset="0"/>
            </a:endParaRPr>
          </a:p>
          <a:p>
            <a:pPr marL="742950" indent="-742950">
              <a:buFont typeface="+mj-lt"/>
              <a:buAutoNum type="arabicPeriod"/>
            </a:pPr>
            <a:r>
              <a:rPr lang="es-ES" sz="3600" b="1" dirty="0" smtClean="0">
                <a:solidFill>
                  <a:srgbClr val="FF0000"/>
                </a:solidFill>
                <a:latin typeface="Calligraph421 BT" pitchFamily="66" charset="0"/>
              </a:rPr>
              <a:t>¿Cuáles son sus necesidades?</a:t>
            </a:r>
            <a:endParaRPr lang="es-VE" sz="3600" b="1" dirty="0" smtClean="0">
              <a:solidFill>
                <a:srgbClr val="FF0000"/>
              </a:solidFill>
              <a:latin typeface="Calligraph421 BT" pitchFamily="66" charset="0"/>
            </a:endParaRPr>
          </a:p>
          <a:p>
            <a:pPr marL="742950" indent="-742950">
              <a:buFont typeface="+mj-lt"/>
              <a:buAutoNum type="arabicPeriod"/>
            </a:pPr>
            <a:r>
              <a:rPr lang="es-ES" sz="3600" b="1" dirty="0" smtClean="0">
                <a:solidFill>
                  <a:srgbClr val="FF0000"/>
                </a:solidFill>
                <a:latin typeface="Calligraph421 BT" pitchFamily="66" charset="0"/>
              </a:rPr>
              <a:t>¿Cómo la clase puede suplir sus necesidades?</a:t>
            </a:r>
            <a:endParaRPr lang="es-VE" sz="3600" b="1" dirty="0" smtClean="0">
              <a:solidFill>
                <a:srgbClr val="FF0000"/>
              </a:solidFill>
              <a:latin typeface="Calligraph421 BT" pitchFamily="66" charset="0"/>
            </a:endParaRPr>
          </a:p>
          <a:p>
            <a:pPr marL="742950" indent="-742950">
              <a:buFont typeface="+mj-lt"/>
              <a:buAutoNum type="arabicPeriod"/>
            </a:pPr>
            <a:endParaRPr lang="es-VE" sz="3600" b="1" dirty="0">
              <a:solidFill>
                <a:srgbClr val="FF0000"/>
              </a:solidFill>
              <a:latin typeface="Calligraph421 BT" pitchFamily="66" charset="0"/>
            </a:endParaRPr>
          </a:p>
        </p:txBody>
      </p:sp>
      <p:pic>
        <p:nvPicPr>
          <p:cNvPr id="7170" name="Picture 2"/>
          <p:cNvPicPr>
            <a:picLocks noChangeAspect="1" noChangeArrowheads="1"/>
          </p:cNvPicPr>
          <p:nvPr/>
        </p:nvPicPr>
        <p:blipFill>
          <a:blip r:embed="rId2"/>
          <a:srcRect/>
          <a:stretch>
            <a:fillRect/>
          </a:stretch>
        </p:blipFill>
        <p:spPr bwMode="auto">
          <a:xfrm>
            <a:off x="5500694" y="2571744"/>
            <a:ext cx="3143272" cy="39469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2000"/>
                                        <p:tgtEl>
                                          <p:spTgt spid="7170"/>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 calcmode="lin" valueType="num">
                                      <p:cBhvr>
                                        <p:cTn id="22"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ngle" pitchFamily="2" charset="0"/>
              </a:rPr>
              <a:t>PASOS PREPARAR CLASE</a:t>
            </a:r>
            <a:endParaRPr lang="es-VE"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Bangle" pitchFamily="2" charset="0"/>
            </a:endParaRPr>
          </a:p>
        </p:txBody>
      </p:sp>
      <p:pic>
        <p:nvPicPr>
          <p:cNvPr id="6147" name="Picture 3" descr="C:\Users\Pr. Marcos Salas\Pictures\RELIGIÓN\BIBLIA\01-Biblia\Biblia-Estudio\Estudio-Hombre-03.JPG"/>
          <p:cNvPicPr>
            <a:picLocks noChangeAspect="1" noChangeArrowheads="1"/>
          </p:cNvPicPr>
          <p:nvPr/>
        </p:nvPicPr>
        <p:blipFill>
          <a:blip r:embed="rId2"/>
          <a:srcRect/>
          <a:stretch>
            <a:fillRect/>
          </a:stretch>
        </p:blipFill>
        <p:spPr bwMode="auto">
          <a:xfrm>
            <a:off x="3000364" y="2250273"/>
            <a:ext cx="5635635" cy="422672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strips(downLeft)">
                                      <p:cBhvr>
                                        <p:cTn id="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Pr. Marcos Salas\Pictures\RELIGIÓN\BIBLIA\01-Biblia\Biblia-Fotos\Biblia-Foto-28.JPG"/>
          <p:cNvPicPr>
            <a:picLocks noChangeAspect="1" noChangeArrowheads="1"/>
          </p:cNvPicPr>
          <p:nvPr/>
        </p:nvPicPr>
        <p:blipFill>
          <a:blip r:embed="rId2"/>
          <a:srcRect/>
          <a:stretch>
            <a:fillRect/>
          </a:stretch>
        </p:blipFill>
        <p:spPr bwMode="auto">
          <a:xfrm>
            <a:off x="0" y="1785926"/>
            <a:ext cx="3657600" cy="4572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3 Título"/>
          <p:cNvSpPr>
            <a:spLocks noGrp="1"/>
          </p:cNvSpPr>
          <p:nvPr>
            <p:ph type="title"/>
          </p:nvPr>
        </p:nvSpPr>
        <p:spPr>
          <a:xfrm>
            <a:off x="457200" y="428604"/>
            <a:ext cx="8229600" cy="1143000"/>
          </a:xfrm>
        </p:spPr>
        <p:txBody>
          <a:bodyPr/>
          <a:lstStyle/>
          <a:p>
            <a:r>
              <a:rPr lang="es-E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ngle" pitchFamily="2" charset="0"/>
              </a:rPr>
              <a:t>Lea todo lo que tiene que dar además de cualquier otro material que le sirva.</a:t>
            </a:r>
            <a:endParaRPr lang="es-VE"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ngle" pitchFamily="2" charset="0"/>
            </a:endParaRPr>
          </a:p>
        </p:txBody>
      </p:sp>
      <p:sp>
        <p:nvSpPr>
          <p:cNvPr id="5" name="4 Marcador de contenido"/>
          <p:cNvSpPr>
            <a:spLocks noGrp="1"/>
          </p:cNvSpPr>
          <p:nvPr>
            <p:ph idx="1"/>
          </p:nvPr>
        </p:nvSpPr>
        <p:spPr>
          <a:xfrm>
            <a:off x="3357554" y="1935480"/>
            <a:ext cx="5329246" cy="4389120"/>
          </a:xfrm>
        </p:spPr>
        <p:txBody>
          <a:bodyPr>
            <a:normAutofit/>
          </a:bodyPr>
          <a:lstStyle/>
          <a:p>
            <a:r>
              <a:rPr lang="es-ES" sz="3200" b="1" dirty="0" smtClean="0">
                <a:solidFill>
                  <a:srgbClr val="002060"/>
                </a:solidFill>
                <a:latin typeface="Calligraph421 BT" pitchFamily="66" charset="0"/>
              </a:rPr>
              <a:t>Defina un código:</a:t>
            </a:r>
            <a:endParaRPr lang="es-VE" sz="3200" b="1" dirty="0" smtClean="0">
              <a:solidFill>
                <a:srgbClr val="002060"/>
              </a:solidFill>
              <a:latin typeface="Calligraph421 BT" pitchFamily="66" charset="0"/>
            </a:endParaRPr>
          </a:p>
          <a:p>
            <a:pPr lvl="1"/>
            <a:r>
              <a:rPr lang="es-ES" sz="3200" b="1" dirty="0" smtClean="0">
                <a:solidFill>
                  <a:srgbClr val="002060"/>
                </a:solidFill>
                <a:latin typeface="Calligraph421 BT" pitchFamily="66" charset="0"/>
              </a:rPr>
              <a:t>* = Un concepto nuevo </a:t>
            </a:r>
            <a:endParaRPr lang="es-VE" sz="3200" b="1" dirty="0" smtClean="0">
              <a:solidFill>
                <a:srgbClr val="002060"/>
              </a:solidFill>
              <a:latin typeface="Calligraph421 BT" pitchFamily="66" charset="0"/>
            </a:endParaRPr>
          </a:p>
          <a:p>
            <a:pPr lvl="1"/>
            <a:r>
              <a:rPr lang="es-ES" sz="3200" b="1" dirty="0" smtClean="0">
                <a:solidFill>
                  <a:srgbClr val="002060"/>
                </a:solidFill>
                <a:latin typeface="Calligraph421 BT" pitchFamily="66" charset="0"/>
              </a:rPr>
              <a:t>-= </a:t>
            </a:r>
            <a:r>
              <a:rPr lang="es-ES" sz="3200" b="1" dirty="0" smtClean="0">
                <a:solidFill>
                  <a:srgbClr val="002060"/>
                </a:solidFill>
                <a:latin typeface="Calligraph421 BT" pitchFamily="66" charset="0"/>
              </a:rPr>
              <a:t>Una necesidad personal </a:t>
            </a:r>
            <a:endParaRPr lang="es-VE" sz="3200" b="1" dirty="0" smtClean="0">
              <a:solidFill>
                <a:srgbClr val="002060"/>
              </a:solidFill>
              <a:latin typeface="Calligraph421 BT" pitchFamily="66" charset="0"/>
            </a:endParaRPr>
          </a:p>
          <a:p>
            <a:pPr lvl="1"/>
            <a:r>
              <a:rPr lang="es-ES" sz="3200" b="1" dirty="0" smtClean="0">
                <a:solidFill>
                  <a:srgbClr val="002060"/>
                </a:solidFill>
                <a:latin typeface="Calligraph421 BT" pitchFamily="66" charset="0"/>
              </a:rPr>
              <a:t>+ = Ayuda al alumno. </a:t>
            </a:r>
            <a:endParaRPr lang="es-VE" sz="3200" b="1" dirty="0" smtClean="0">
              <a:solidFill>
                <a:srgbClr val="002060"/>
              </a:solidFill>
              <a:latin typeface="Calligraph421 BT" pitchFamily="66" charset="0"/>
            </a:endParaRPr>
          </a:p>
          <a:p>
            <a:pPr lvl="1"/>
            <a:r>
              <a:rPr lang="es-ES" sz="3200" b="1" dirty="0" smtClean="0">
                <a:solidFill>
                  <a:srgbClr val="002060"/>
                </a:solidFill>
                <a:latin typeface="Calligraph421 BT" pitchFamily="66" charset="0"/>
              </a:rPr>
              <a:t># = Algo que la clase debería entender </a:t>
            </a:r>
            <a:endParaRPr lang="es-VE" sz="3200" b="1" dirty="0" smtClean="0">
              <a:solidFill>
                <a:srgbClr val="002060"/>
              </a:solidFill>
              <a:latin typeface="Calligraph421 BT" pitchFamily="66" charset="0"/>
            </a:endParaRPr>
          </a:p>
          <a:p>
            <a:endParaRPr lang="es-VE" sz="3200" b="1" dirty="0">
              <a:solidFill>
                <a:srgbClr val="002060"/>
              </a:solidFill>
              <a:latin typeface="Calligraph421 BT" pitchFamily="66" charset="0"/>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2000" fill="hold"/>
                                        <p:tgtEl>
                                          <p:spTgt spid="8194"/>
                                        </p:tgtEl>
                                        <p:attrNameLst>
                                          <p:attrName>ppt_w</p:attrName>
                                        </p:attrNameLst>
                                      </p:cBhvr>
                                      <p:tavLst>
                                        <p:tav tm="0">
                                          <p:val>
                                            <p:fltVal val="0"/>
                                          </p:val>
                                        </p:tav>
                                        <p:tav tm="100000">
                                          <p:val>
                                            <p:strVal val="#ppt_w"/>
                                          </p:val>
                                        </p:tav>
                                      </p:tavLst>
                                    </p:anim>
                                    <p:anim calcmode="lin" valueType="num">
                                      <p:cBhvr>
                                        <p:cTn id="8" dur="2000" fill="hold"/>
                                        <p:tgtEl>
                                          <p:spTgt spid="819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Pr. Marcos Salas\Pictures\RELIGIÓN\BIBLIA\01-Biblia\Biblia-Fotos\Biblia-Foto-29.JPG"/>
          <p:cNvPicPr>
            <a:picLocks noChangeAspect="1" noChangeArrowheads="1"/>
          </p:cNvPicPr>
          <p:nvPr/>
        </p:nvPicPr>
        <p:blipFill>
          <a:blip r:embed="rId2"/>
          <a:srcRect/>
          <a:stretch>
            <a:fillRect/>
          </a:stretch>
        </p:blipFill>
        <p:spPr bwMode="auto">
          <a:xfrm>
            <a:off x="214282" y="1214422"/>
            <a:ext cx="2951163" cy="44386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 name="1 Título"/>
          <p:cNvSpPr>
            <a:spLocks noGrp="1"/>
          </p:cNvSpPr>
          <p:nvPr>
            <p:ph type="title"/>
          </p:nvPr>
        </p:nvSpPr>
        <p:spPr>
          <a:xfrm>
            <a:off x="0" y="-10292"/>
            <a:ext cx="8686800" cy="1296152"/>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ES" sz="3200" b="1" dirty="0" smtClean="0">
                <a:ln w="11430"/>
                <a:solidFill>
                  <a:srgbClr val="CC6600"/>
                </a:solidFill>
                <a:effectLst>
                  <a:outerShdw blurRad="50800" dist="39000" dir="5460000" algn="tl">
                    <a:srgbClr val="000000">
                      <a:alpha val="38000"/>
                    </a:srgbClr>
                  </a:outerShdw>
                </a:effectLst>
                <a:latin typeface="Bangle" pitchFamily="2" charset="0"/>
              </a:rPr>
              <a:t>Establecer el punto principal que debe quedar claro en la mente del alumno.</a:t>
            </a:r>
            <a:endParaRPr lang="es-VE" sz="3200" b="1" dirty="0">
              <a:ln w="11430"/>
              <a:solidFill>
                <a:srgbClr val="CC6600"/>
              </a:solidFill>
              <a:effectLst>
                <a:outerShdw blurRad="50800" dist="39000" dir="5460000" algn="tl">
                  <a:srgbClr val="000000">
                    <a:alpha val="38000"/>
                  </a:srgbClr>
                </a:outerShdw>
              </a:effectLst>
              <a:latin typeface="Bangle" pitchFamily="2" charset="0"/>
            </a:endParaRPr>
          </a:p>
        </p:txBody>
      </p:sp>
      <p:sp>
        <p:nvSpPr>
          <p:cNvPr id="3" name="2 Marcador de contenido"/>
          <p:cNvSpPr>
            <a:spLocks noGrp="1"/>
          </p:cNvSpPr>
          <p:nvPr>
            <p:ph idx="1"/>
          </p:nvPr>
        </p:nvSpPr>
        <p:spPr>
          <a:xfrm>
            <a:off x="4572000" y="2143116"/>
            <a:ext cx="4357686" cy="1707834"/>
          </a:xfrm>
        </p:spPr>
        <p:txBody>
          <a:bodyPr>
            <a:noAutofit/>
          </a:bodyPr>
          <a:lstStyle/>
          <a:p>
            <a:r>
              <a:rPr lang="es-ES" sz="3200" b="1" dirty="0" smtClean="0">
                <a:latin typeface="Calligraph421 BT" pitchFamily="66" charset="0"/>
              </a:rPr>
              <a:t>¿Cuál es el propósito de la lección?</a:t>
            </a:r>
            <a:endParaRPr lang="es-VE" sz="3200" b="1" dirty="0" smtClean="0">
              <a:latin typeface="Calligraph421 BT" pitchFamily="66" charset="0"/>
            </a:endParaRPr>
          </a:p>
          <a:p>
            <a:r>
              <a:rPr lang="es-ES" sz="3200" b="1" dirty="0" smtClean="0">
                <a:latin typeface="Calligraph421 BT" pitchFamily="66" charset="0"/>
              </a:rPr>
              <a:t>¿Qué tenía en mente el autor?</a:t>
            </a:r>
            <a:endParaRPr lang="es-VE" sz="3200" b="1" dirty="0" smtClean="0">
              <a:latin typeface="Calligraph421 BT" pitchFamily="66" charset="0"/>
            </a:endParaRPr>
          </a:p>
          <a:p>
            <a:r>
              <a:rPr lang="es-ES" sz="3200" b="1" dirty="0" smtClean="0">
                <a:latin typeface="Calligraph421 BT" pitchFamily="66" charset="0"/>
              </a:rPr>
              <a:t>¿Por qué esta lección está aquí?</a:t>
            </a:r>
            <a:endParaRPr lang="es-VE" sz="3200" b="1" dirty="0" smtClean="0">
              <a:latin typeface="Calligraph421 BT" pitchFamily="66" charset="0"/>
            </a:endParaRPr>
          </a:p>
          <a:p>
            <a:endParaRPr lang="es-VE" sz="3200" b="1" dirty="0">
              <a:latin typeface="Calligraph421 BT" pitchFamily="66" charset="0"/>
            </a:endParaRP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80">
                                          <p:stCondLst>
                                            <p:cond delay="0"/>
                                          </p:stCondLst>
                                        </p:cTn>
                                        <p:tgtEl>
                                          <p:spTgt spid="9218"/>
                                        </p:tgtEl>
                                      </p:cBhvr>
                                    </p:animEffect>
                                    <p:anim calcmode="lin" valueType="num">
                                      <p:cBhvr>
                                        <p:cTn id="8" dur="1822" tmFilter="0,0; 0.14,0.36; 0.43,0.73; 0.71,0.91; 1.0,1.0">
                                          <p:stCondLst>
                                            <p:cond delay="0"/>
                                          </p:stCondLst>
                                        </p:cTn>
                                        <p:tgtEl>
                                          <p:spTgt spid="92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18"/>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8"/>
                                        </p:tgtEl>
                                      </p:cBhvr>
                                      <p:to x="100000" y="60000"/>
                                    </p:animScale>
                                    <p:animScale>
                                      <p:cBhvr>
                                        <p:cTn id="14" dur="166" decel="50000">
                                          <p:stCondLst>
                                            <p:cond delay="676"/>
                                          </p:stCondLst>
                                        </p:cTn>
                                        <p:tgtEl>
                                          <p:spTgt spid="9218"/>
                                        </p:tgtEl>
                                      </p:cBhvr>
                                      <p:to x="100000" y="100000"/>
                                    </p:animScale>
                                    <p:animScale>
                                      <p:cBhvr>
                                        <p:cTn id="15" dur="26">
                                          <p:stCondLst>
                                            <p:cond delay="1312"/>
                                          </p:stCondLst>
                                        </p:cTn>
                                        <p:tgtEl>
                                          <p:spTgt spid="9218"/>
                                        </p:tgtEl>
                                      </p:cBhvr>
                                      <p:to x="100000" y="80000"/>
                                    </p:animScale>
                                    <p:animScale>
                                      <p:cBhvr>
                                        <p:cTn id="16" dur="166" decel="50000">
                                          <p:stCondLst>
                                            <p:cond delay="1338"/>
                                          </p:stCondLst>
                                        </p:cTn>
                                        <p:tgtEl>
                                          <p:spTgt spid="9218"/>
                                        </p:tgtEl>
                                      </p:cBhvr>
                                      <p:to x="100000" y="100000"/>
                                    </p:animScale>
                                    <p:animScale>
                                      <p:cBhvr>
                                        <p:cTn id="17" dur="26">
                                          <p:stCondLst>
                                            <p:cond delay="1642"/>
                                          </p:stCondLst>
                                        </p:cTn>
                                        <p:tgtEl>
                                          <p:spTgt spid="9218"/>
                                        </p:tgtEl>
                                      </p:cBhvr>
                                      <p:to x="100000" y="90000"/>
                                    </p:animScale>
                                    <p:animScale>
                                      <p:cBhvr>
                                        <p:cTn id="18" dur="166" decel="50000">
                                          <p:stCondLst>
                                            <p:cond delay="1668"/>
                                          </p:stCondLst>
                                        </p:cTn>
                                        <p:tgtEl>
                                          <p:spTgt spid="9218"/>
                                        </p:tgtEl>
                                      </p:cBhvr>
                                      <p:to x="100000" y="100000"/>
                                    </p:animScale>
                                    <p:animScale>
                                      <p:cBhvr>
                                        <p:cTn id="19" dur="26">
                                          <p:stCondLst>
                                            <p:cond delay="1808"/>
                                          </p:stCondLst>
                                        </p:cTn>
                                        <p:tgtEl>
                                          <p:spTgt spid="9218"/>
                                        </p:tgtEl>
                                      </p:cBhvr>
                                      <p:to x="100000" y="95000"/>
                                    </p:animScale>
                                    <p:animScale>
                                      <p:cBhvr>
                                        <p:cTn id="20" dur="166" decel="50000">
                                          <p:stCondLst>
                                            <p:cond delay="1834"/>
                                          </p:stCondLst>
                                        </p:cTn>
                                        <p:tgtEl>
                                          <p:spTgt spid="92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71490" y="785794"/>
            <a:ext cx="8229600" cy="1993586"/>
          </a:xfrm>
        </p:spPr>
        <p:txBody>
          <a:bodyPr>
            <a:noAutofit/>
          </a:bodyPr>
          <a:lstStyle/>
          <a:p>
            <a:r>
              <a:rPr lang="es-ES" sz="3200" b="1" dirty="0" smtClean="0">
                <a:solidFill>
                  <a:srgbClr val="C84F24"/>
                </a:solidFill>
                <a:latin typeface="Calligraph421 BT" pitchFamily="66" charset="0"/>
              </a:rPr>
              <a:t>¿Cuál es el punto más importante de esta lección que debo pasar a mis alumnos?</a:t>
            </a:r>
            <a:endParaRPr lang="es-VE" sz="3200" b="1" dirty="0" smtClean="0">
              <a:solidFill>
                <a:srgbClr val="C84F24"/>
              </a:solidFill>
              <a:latin typeface="Calligraph421 BT" pitchFamily="66" charset="0"/>
            </a:endParaRPr>
          </a:p>
          <a:p>
            <a:r>
              <a:rPr lang="es-ES" sz="3200" b="1" dirty="0" smtClean="0">
                <a:solidFill>
                  <a:srgbClr val="C84F24"/>
                </a:solidFill>
                <a:latin typeface="Calligraph421 BT" pitchFamily="66" charset="0"/>
              </a:rPr>
              <a:t>¿Cómo </a:t>
            </a:r>
            <a:r>
              <a:rPr lang="es-ES" sz="3200" b="1" dirty="0" smtClean="0">
                <a:solidFill>
                  <a:srgbClr val="C84F24"/>
                </a:solidFill>
                <a:latin typeface="Calligraph421 BT" pitchFamily="66" charset="0"/>
              </a:rPr>
              <a:t>debo expresarme?</a:t>
            </a:r>
            <a:endParaRPr lang="es-VE" sz="3200" b="1" dirty="0" smtClean="0">
              <a:solidFill>
                <a:srgbClr val="C84F24"/>
              </a:solidFill>
              <a:latin typeface="Calligraph421 BT" pitchFamily="66" charset="0"/>
            </a:endParaRPr>
          </a:p>
          <a:p>
            <a:endParaRPr lang="es-VE" sz="3200" b="1" dirty="0">
              <a:solidFill>
                <a:srgbClr val="C84F24"/>
              </a:solidFill>
              <a:latin typeface="Calligraph421 BT" pitchFamily="66" charset="0"/>
            </a:endParaRPr>
          </a:p>
        </p:txBody>
      </p:sp>
      <p:pic>
        <p:nvPicPr>
          <p:cNvPr id="10243" name="Picture 3" descr="C:\Users\Pr. Marcos Salas\Pictures\RELIGIÓN\BIBLIA\01-Biblia\Biblia-Fotos\Biblia-Foto-35.jpg"/>
          <p:cNvPicPr>
            <a:picLocks noChangeAspect="1" noChangeArrowheads="1"/>
          </p:cNvPicPr>
          <p:nvPr/>
        </p:nvPicPr>
        <p:blipFill>
          <a:blip r:embed="rId2"/>
          <a:srcRect/>
          <a:stretch>
            <a:fillRect/>
          </a:stretch>
        </p:blipFill>
        <p:spPr bwMode="auto">
          <a:xfrm>
            <a:off x="4691059" y="3646317"/>
            <a:ext cx="4452941" cy="3211683"/>
          </a:xfrm>
          <a:prstGeom prst="ellipse">
            <a:avLst/>
          </a:prstGeom>
          <a:ln>
            <a:noFill/>
          </a:ln>
          <a:effectLst>
            <a:softEdge rad="11250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13" presetClass="entr" presetSubtype="16" fill="hold" nodeType="withEffect">
                                  <p:stCondLst>
                                    <p:cond delay="0"/>
                                  </p:stCondLst>
                                  <p:childTnLst>
                                    <p:set>
                                      <p:cBhvr>
                                        <p:cTn id="22" dur="1" fill="hold">
                                          <p:stCondLst>
                                            <p:cond delay="0"/>
                                          </p:stCondLst>
                                        </p:cTn>
                                        <p:tgtEl>
                                          <p:spTgt spid="10243"/>
                                        </p:tgtEl>
                                        <p:attrNameLst>
                                          <p:attrName>style.visibility</p:attrName>
                                        </p:attrNameLst>
                                      </p:cBhvr>
                                      <p:to>
                                        <p:strVal val="visible"/>
                                      </p:to>
                                    </p:set>
                                    <p:animEffect transition="in" filter="plus(in)">
                                      <p:cBhvr>
                                        <p:cTn id="23" dur="2000"/>
                                        <p:tgtEl>
                                          <p:spTgt spid="10243"/>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wipe(down)">
                                      <p:cBhvr>
                                        <p:cTn id="28" dur="580">
                                          <p:stCondLst>
                                            <p:cond delay="0"/>
                                          </p:stCondLst>
                                        </p:cTn>
                                        <p:tgtEl>
                                          <p:spTgt spid="3">
                                            <p:txEl>
                                              <p:pRg st="1" end="1"/>
                                            </p:txEl>
                                          </p:spTgt>
                                        </p:tgtEl>
                                      </p:cBhvr>
                                    </p:animEffect>
                                    <p:anim calcmode="lin" valueType="num">
                                      <p:cBhvr>
                                        <p:cTn id="29"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1" end="1"/>
                                            </p:txEl>
                                          </p:spTgt>
                                        </p:tgtEl>
                                      </p:cBhvr>
                                      <p:to x="100000" y="60000"/>
                                    </p:animScale>
                                    <p:animScale>
                                      <p:cBhvr>
                                        <p:cTn id="35" dur="166" decel="50000">
                                          <p:stCondLst>
                                            <p:cond delay="676"/>
                                          </p:stCondLst>
                                        </p:cTn>
                                        <p:tgtEl>
                                          <p:spTgt spid="3">
                                            <p:txEl>
                                              <p:pRg st="1" end="1"/>
                                            </p:txEl>
                                          </p:spTgt>
                                        </p:tgtEl>
                                      </p:cBhvr>
                                      <p:to x="100000" y="100000"/>
                                    </p:animScale>
                                    <p:animScale>
                                      <p:cBhvr>
                                        <p:cTn id="36" dur="26">
                                          <p:stCondLst>
                                            <p:cond delay="1312"/>
                                          </p:stCondLst>
                                        </p:cTn>
                                        <p:tgtEl>
                                          <p:spTgt spid="3">
                                            <p:txEl>
                                              <p:pRg st="1" end="1"/>
                                            </p:txEl>
                                          </p:spTgt>
                                        </p:tgtEl>
                                      </p:cBhvr>
                                      <p:to x="100000" y="80000"/>
                                    </p:animScale>
                                    <p:animScale>
                                      <p:cBhvr>
                                        <p:cTn id="37" dur="166" decel="50000">
                                          <p:stCondLst>
                                            <p:cond delay="1338"/>
                                          </p:stCondLst>
                                        </p:cTn>
                                        <p:tgtEl>
                                          <p:spTgt spid="3">
                                            <p:txEl>
                                              <p:pRg st="1" end="1"/>
                                            </p:txEl>
                                          </p:spTgt>
                                        </p:tgtEl>
                                      </p:cBhvr>
                                      <p:to x="100000" y="100000"/>
                                    </p:animScale>
                                    <p:animScale>
                                      <p:cBhvr>
                                        <p:cTn id="38" dur="26">
                                          <p:stCondLst>
                                            <p:cond delay="1642"/>
                                          </p:stCondLst>
                                        </p:cTn>
                                        <p:tgtEl>
                                          <p:spTgt spid="3">
                                            <p:txEl>
                                              <p:pRg st="1" end="1"/>
                                            </p:txEl>
                                          </p:spTgt>
                                        </p:tgtEl>
                                      </p:cBhvr>
                                      <p:to x="100000" y="90000"/>
                                    </p:animScale>
                                    <p:animScale>
                                      <p:cBhvr>
                                        <p:cTn id="39" dur="166" decel="50000">
                                          <p:stCondLst>
                                            <p:cond delay="1668"/>
                                          </p:stCondLst>
                                        </p:cTn>
                                        <p:tgtEl>
                                          <p:spTgt spid="3">
                                            <p:txEl>
                                              <p:pRg st="1" end="1"/>
                                            </p:txEl>
                                          </p:spTgt>
                                        </p:tgtEl>
                                      </p:cBhvr>
                                      <p:to x="100000" y="100000"/>
                                    </p:animScale>
                                    <p:animScale>
                                      <p:cBhvr>
                                        <p:cTn id="40" dur="26">
                                          <p:stCondLst>
                                            <p:cond delay="1808"/>
                                          </p:stCondLst>
                                        </p:cTn>
                                        <p:tgtEl>
                                          <p:spTgt spid="3">
                                            <p:txEl>
                                              <p:pRg st="1" end="1"/>
                                            </p:txEl>
                                          </p:spTgt>
                                        </p:tgtEl>
                                      </p:cBhvr>
                                      <p:to x="100000" y="95000"/>
                                    </p:animScale>
                                    <p:animScale>
                                      <p:cBhvr>
                                        <p:cTn id="41"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428628"/>
            <a:ext cx="9144000" cy="1928802"/>
          </a:xfrm>
        </p:spPr>
        <p:txBody>
          <a:bodyPr>
            <a:noAutofit/>
          </a:bodyPr>
          <a:lstStyle/>
          <a:p>
            <a:r>
              <a:rPr lang="es-ES" sz="3600" b="1" dirty="0" smtClean="0">
                <a:latin typeface="Calligraph421 BT" pitchFamily="66" charset="0"/>
              </a:rPr>
              <a:t>El principio de la enseñanza/aprendizaje.</a:t>
            </a:r>
            <a:endParaRPr lang="es-VE" sz="3600" b="1" dirty="0" smtClean="0">
              <a:latin typeface="Calligraph421 BT" pitchFamily="66" charset="0"/>
            </a:endParaRPr>
          </a:p>
          <a:p>
            <a:r>
              <a:rPr lang="es-ES" sz="3800" b="1" dirty="0" smtClean="0">
                <a:latin typeface="Calligraph421 BT" pitchFamily="66" charset="0"/>
              </a:rPr>
              <a:t>El principio de  Macro-Micro-Macro.</a:t>
            </a:r>
            <a:endParaRPr lang="es-VE" sz="3800" b="1" dirty="0" smtClean="0">
              <a:latin typeface="Calligraph421 BT" pitchFamily="66" charset="0"/>
            </a:endParaRPr>
          </a:p>
          <a:p>
            <a:endParaRPr lang="es-VE" sz="3600" b="1" dirty="0">
              <a:latin typeface="Calligraph421 BT" pitchFamily="66" charset="0"/>
            </a:endParaRPr>
          </a:p>
        </p:txBody>
      </p:sp>
      <p:pic>
        <p:nvPicPr>
          <p:cNvPr id="11266" name="Picture 2" descr="C:\Users\Pr. Marcos Salas\Pictures\RELIGIÓN\BIBLIA\01-Biblia\Biblia-Estudio\Estudio-D-04.jpg"/>
          <p:cNvPicPr>
            <a:picLocks noChangeAspect="1" noChangeArrowheads="1"/>
          </p:cNvPicPr>
          <p:nvPr/>
        </p:nvPicPr>
        <p:blipFill>
          <a:blip r:embed="rId2"/>
          <a:srcRect/>
          <a:stretch>
            <a:fillRect/>
          </a:stretch>
        </p:blipFill>
        <p:spPr bwMode="auto">
          <a:xfrm>
            <a:off x="0" y="3038475"/>
            <a:ext cx="4810125" cy="38195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8" presetClass="entr" presetSubtype="16" fill="hold" nodeType="with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diamond(in)">
                                      <p:cBhvr>
                                        <p:cTn id="13" dur="2000"/>
                                        <p:tgtEl>
                                          <p:spTgt spid="11266"/>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ngle" pitchFamily="2" charset="0"/>
              </a:rPr>
              <a:t>¿QUIÉN ES UN INSTRUCTOR LAICO?</a:t>
            </a:r>
            <a:endParaRPr lang="es-VE">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ngle" pitchFamily="2" charset="0"/>
            </a:endParaRPr>
          </a:p>
        </p:txBody>
      </p:sp>
      <p:sp>
        <p:nvSpPr>
          <p:cNvPr id="3" name="2 Marcador de contenido"/>
          <p:cNvSpPr>
            <a:spLocks noGrp="1"/>
          </p:cNvSpPr>
          <p:nvPr>
            <p:ph idx="1"/>
          </p:nvPr>
        </p:nvSpPr>
        <p:spPr>
          <a:xfrm>
            <a:off x="500034" y="2214554"/>
            <a:ext cx="8455054" cy="1768477"/>
          </a:xfrm>
        </p:spPr>
        <p:txBody>
          <a:bodyPr>
            <a:noAutofit/>
          </a:bodyPr>
          <a:lstStyle/>
          <a:p>
            <a:r>
              <a:rPr lang="es-MX" sz="4000" b="1" dirty="0" smtClean="0">
                <a:latin typeface="Calligraph421 BT" pitchFamily="66" charset="0"/>
              </a:rPr>
              <a:t>Es un ministerio espiritual.</a:t>
            </a:r>
          </a:p>
          <a:p>
            <a:r>
              <a:rPr lang="es-MX" sz="4000" b="1" dirty="0" smtClean="0">
                <a:latin typeface="Calligraph421 BT" pitchFamily="66" charset="0"/>
              </a:rPr>
              <a:t>Un evangelista que en la consolidación y siembra hace esta función.</a:t>
            </a:r>
            <a:endParaRPr lang="es-VE" sz="4000" b="1" dirty="0">
              <a:latin typeface="Calligraph421 BT" pitchFamily="66" charset="0"/>
            </a:endParaRPr>
          </a:p>
        </p:txBody>
      </p:sp>
      <p:pic>
        <p:nvPicPr>
          <p:cNvPr id="2050" name="Picture 2" descr="C:\Users\Pr. Marcos Salas\Pictures\FOTOS\CAMPAÑAS\CAMPAÑA 08\DSCN7323.JPG"/>
          <p:cNvPicPr>
            <a:picLocks noChangeAspect="1" noChangeArrowheads="1"/>
          </p:cNvPicPr>
          <p:nvPr/>
        </p:nvPicPr>
        <p:blipFill>
          <a:blip r:embed="rId2" cstate="print"/>
          <a:srcRect/>
          <a:stretch>
            <a:fillRect/>
          </a:stretch>
        </p:blipFill>
        <p:spPr bwMode="auto">
          <a:xfrm>
            <a:off x="5814261" y="4360865"/>
            <a:ext cx="3329739" cy="249713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p:cTn id="10" dur="1000" fill="hold"/>
                                        <p:tgtEl>
                                          <p:spTgt spid="2050"/>
                                        </p:tgtEl>
                                        <p:attrNameLst>
                                          <p:attrName>ppt_w</p:attrName>
                                        </p:attrNameLst>
                                      </p:cBhvr>
                                      <p:tavLst>
                                        <p:tav tm="0">
                                          <p:val>
                                            <p:strVal val="#ppt_w+.3"/>
                                          </p:val>
                                        </p:tav>
                                        <p:tav tm="100000">
                                          <p:val>
                                            <p:strVal val="#ppt_w"/>
                                          </p:val>
                                        </p:tav>
                                      </p:tavLst>
                                    </p:anim>
                                    <p:anim calcmode="lin" valueType="num">
                                      <p:cBhvr>
                                        <p:cTn id="11" dur="1000" fill="hold"/>
                                        <p:tgtEl>
                                          <p:spTgt spid="2050"/>
                                        </p:tgtEl>
                                        <p:attrNameLst>
                                          <p:attrName>ppt_h</p:attrName>
                                        </p:attrNameLst>
                                      </p:cBhvr>
                                      <p:tavLst>
                                        <p:tav tm="0">
                                          <p:val>
                                            <p:strVal val="#ppt_h"/>
                                          </p:val>
                                        </p:tav>
                                        <p:tav tm="100000">
                                          <p:val>
                                            <p:strVal val="#ppt_h"/>
                                          </p:val>
                                        </p:tav>
                                      </p:tavLst>
                                    </p:anim>
                                    <p:animEffect transition="in" filter="fade">
                                      <p:cBhvr>
                                        <p:cTn id="12" dur="1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Pr. Marcos Salas\Pictures\RELIGIÓN\BIBLIA\01-Biblia\Biblia-Estudio\Estudio-D-06.jpg"/>
          <p:cNvPicPr>
            <a:picLocks noChangeAspect="1" noChangeArrowheads="1"/>
          </p:cNvPicPr>
          <p:nvPr/>
        </p:nvPicPr>
        <p:blipFill>
          <a:blip r:embed="rId2"/>
          <a:srcRect/>
          <a:stretch>
            <a:fillRect/>
          </a:stretch>
        </p:blipFill>
        <p:spPr bwMode="auto">
          <a:xfrm>
            <a:off x="0" y="0"/>
            <a:ext cx="4591050" cy="43053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 name="1 Título"/>
          <p:cNvSpPr>
            <a:spLocks noGrp="1"/>
          </p:cNvSpPr>
          <p:nvPr>
            <p:ph type="title"/>
          </p:nvPr>
        </p:nvSpPr>
        <p:spPr>
          <a:xfrm>
            <a:off x="4714876" y="571480"/>
            <a:ext cx="3971924" cy="1571636"/>
          </a:xfrm>
        </p:spPr>
        <p:txBody>
          <a:bodyPr>
            <a:normAutofit fontScale="90000"/>
          </a:bodyPr>
          <a:lstStyle/>
          <a:p>
            <a:r>
              <a:rPr lang="es-V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angle" pitchFamily="2" charset="0"/>
              </a:rPr>
              <a:t>SECUENCIA DE INFORMACIÓN</a:t>
            </a:r>
            <a:endParaRPr lang="es-VE"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angle" pitchFamily="2" charset="0"/>
            </a:endParaRPr>
          </a:p>
        </p:txBody>
      </p:sp>
      <p:sp>
        <p:nvSpPr>
          <p:cNvPr id="3" name="2 Marcador de contenido"/>
          <p:cNvSpPr>
            <a:spLocks noGrp="1"/>
          </p:cNvSpPr>
          <p:nvPr>
            <p:ph idx="1"/>
          </p:nvPr>
        </p:nvSpPr>
        <p:spPr>
          <a:xfrm>
            <a:off x="71406" y="4078620"/>
            <a:ext cx="8229600" cy="2565090"/>
          </a:xfrm>
          <a:solidFill>
            <a:schemeClr val="bg1"/>
          </a:solidFill>
          <a:effectLst>
            <a:outerShdw blurRad="393700" dist="2184400" dir="9840000" sx="77000" sy="77000" algn="ctr" rotWithShape="0">
              <a:schemeClr val="tx1">
                <a:alpha val="42000"/>
              </a:schemeClr>
            </a:outerShdw>
          </a:effectLst>
          <a:scene3d>
            <a:camera prst="orthographicFront"/>
            <a:lightRig rig="threePt" dir="t"/>
          </a:scene3d>
          <a:sp3d extrusionH="76200" prstMaterial="powder">
            <a:extrusionClr>
              <a:schemeClr val="tx1"/>
            </a:extrusionClr>
          </a:sp3d>
        </p:spPr>
        <p:txBody>
          <a:bodyPr/>
          <a:lstStyle/>
          <a:p>
            <a:r>
              <a:rPr lang="es-ES" b="1" dirty="0" smtClean="0">
                <a:solidFill>
                  <a:srgbClr val="00B0F0"/>
                </a:solidFill>
                <a:latin typeface="Calligraph421 BT" pitchFamily="66" charset="0"/>
              </a:rPr>
              <a:t>Mire los  títulos </a:t>
            </a:r>
            <a:r>
              <a:rPr lang="es-ES" b="1" dirty="0" smtClean="0">
                <a:solidFill>
                  <a:srgbClr val="00B0F0"/>
                </a:solidFill>
                <a:latin typeface="Calligraph421 BT" pitchFamily="66" charset="0"/>
              </a:rPr>
              <a:t>del material, </a:t>
            </a:r>
            <a:r>
              <a:rPr lang="es-ES" b="1" dirty="0" smtClean="0">
                <a:solidFill>
                  <a:srgbClr val="00B0F0"/>
                </a:solidFill>
                <a:latin typeface="Calligraph421 BT" pitchFamily="66" charset="0"/>
              </a:rPr>
              <a:t>¿Existe un patrón  en la división </a:t>
            </a:r>
            <a:r>
              <a:rPr lang="es-ES" b="1" dirty="0" smtClean="0">
                <a:solidFill>
                  <a:srgbClr val="00B0F0"/>
                </a:solidFill>
                <a:latin typeface="Calligraph421 BT" pitchFamily="66" charset="0"/>
              </a:rPr>
              <a:t>hecha por el autor</a:t>
            </a:r>
            <a:r>
              <a:rPr lang="es-ES" b="1" dirty="0" smtClean="0">
                <a:solidFill>
                  <a:srgbClr val="00B0F0"/>
                </a:solidFill>
                <a:latin typeface="Calligraph421 BT" pitchFamily="66" charset="0"/>
              </a:rPr>
              <a:t>? </a:t>
            </a:r>
            <a:endParaRPr lang="es-VE" b="1" dirty="0" smtClean="0">
              <a:solidFill>
                <a:srgbClr val="00B0F0"/>
              </a:solidFill>
              <a:latin typeface="Calligraph421 BT" pitchFamily="66" charset="0"/>
            </a:endParaRPr>
          </a:p>
          <a:p>
            <a:r>
              <a:rPr lang="es-ES" b="1" dirty="0" smtClean="0">
                <a:solidFill>
                  <a:srgbClr val="00B0F0"/>
                </a:solidFill>
                <a:latin typeface="Calligraph421 BT" pitchFamily="66" charset="0"/>
              </a:rPr>
              <a:t>Estudie cuidadosamente la introducción y el resumen del material.</a:t>
            </a:r>
            <a:endParaRPr lang="es-VE" b="1" dirty="0" smtClean="0">
              <a:solidFill>
                <a:srgbClr val="00B0F0"/>
              </a:solidFill>
              <a:latin typeface="Calligraph421 BT" pitchFamily="66" charset="0"/>
            </a:endParaRPr>
          </a:p>
          <a:p>
            <a:r>
              <a:rPr lang="es-ES" b="1" dirty="0" smtClean="0">
                <a:solidFill>
                  <a:srgbClr val="00B0F0"/>
                </a:solidFill>
                <a:latin typeface="Calligraph421 BT" pitchFamily="66" charset="0"/>
              </a:rPr>
              <a:t>¿Qué tipo de organización viene a su mente? </a:t>
            </a:r>
            <a:endParaRPr lang="es-VE" b="1" dirty="0" smtClean="0">
              <a:solidFill>
                <a:srgbClr val="00B0F0"/>
              </a:solidFill>
              <a:latin typeface="Calligraph421 BT" pitchFamily="66" charset="0"/>
            </a:endParaRPr>
          </a:p>
          <a:p>
            <a:endParaRPr lang="es-VE" b="1" dirty="0">
              <a:solidFill>
                <a:srgbClr val="00B0F0"/>
              </a:solidFill>
              <a:latin typeface="Calligraph421 BT" pitchFamily="66"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decel="50000" fill="hold">
                                          <p:stCondLst>
                                            <p:cond delay="0"/>
                                          </p:stCondLst>
                                        </p:cTn>
                                        <p:tgtEl>
                                          <p:spTgt spid="1229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29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290"/>
                                        </p:tgtEl>
                                        <p:attrNameLst>
                                          <p:attrName>ppt_w</p:attrName>
                                        </p:attrNameLst>
                                      </p:cBhvr>
                                      <p:tavLst>
                                        <p:tav tm="0">
                                          <p:val>
                                            <p:strVal val="#ppt_w*.05"/>
                                          </p:val>
                                        </p:tav>
                                        <p:tav tm="100000">
                                          <p:val>
                                            <p:strVal val="#ppt_w"/>
                                          </p:val>
                                        </p:tav>
                                      </p:tavLst>
                                    </p:anim>
                                    <p:anim calcmode="lin" valueType="num">
                                      <p:cBhvr>
                                        <p:cTn id="10" dur="1000" fill="hold"/>
                                        <p:tgtEl>
                                          <p:spTgt spid="1229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29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29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29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290"/>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dissolve">
                                      <p:cBhvr>
                                        <p:cTn id="17" dur="500"/>
                                        <p:tgtEl>
                                          <p:spTgt spid="3">
                                            <p:bg/>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ssolve">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dissolv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dissolve">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b="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MÉTODO DIDACTICO</a:t>
            </a:r>
            <a:endParaRPr lang="es-VE"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pic>
        <p:nvPicPr>
          <p:cNvPr id="13314" name="Picture 2" descr="C:\Users\Pr. Marcos Salas\Pictures\RELIGIÓN\BIBLIA\01-Biblia\Biblia-Estudio\Estudio-Gente-02.jpg"/>
          <p:cNvPicPr>
            <a:picLocks noChangeAspect="1" noChangeArrowheads="1"/>
          </p:cNvPicPr>
          <p:nvPr/>
        </p:nvPicPr>
        <p:blipFill>
          <a:blip r:embed="rId2"/>
          <a:srcRect/>
          <a:stretch>
            <a:fillRect/>
          </a:stretch>
        </p:blipFill>
        <p:spPr bwMode="auto">
          <a:xfrm>
            <a:off x="0" y="2571744"/>
            <a:ext cx="5238760" cy="3929070"/>
          </a:xfrm>
          <a:prstGeom prst="rect">
            <a:avLst/>
          </a:prstGeom>
          <a:ln>
            <a:noFill/>
          </a:ln>
          <a:effectLst>
            <a:softEdge rad="112500"/>
          </a:effectLst>
        </p:spPr>
      </p:pic>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0" fill="hold"/>
                                        <p:tgtEl>
                                          <p:spTgt spid="13314"/>
                                        </p:tgtEl>
                                        <p:attrNameLst>
                                          <p:attrName>ppt_w</p:attrName>
                                        </p:attrNameLst>
                                      </p:cBhvr>
                                      <p:tavLst>
                                        <p:tav tm="0" fmla="#ppt_w*sin(2.5*pi*$)">
                                          <p:val>
                                            <p:fltVal val="0"/>
                                          </p:val>
                                        </p:tav>
                                        <p:tav tm="100000">
                                          <p:val>
                                            <p:fltVal val="1"/>
                                          </p:val>
                                        </p:tav>
                                      </p:tavLst>
                                    </p:anim>
                                    <p:anim calcmode="lin" valueType="num">
                                      <p:cBhvr>
                                        <p:cTn id="8" dur="5000" fill="hold"/>
                                        <p:tgtEl>
                                          <p:spTgt spid="133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V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OBJETIVOS</a:t>
            </a:r>
            <a:endParaRPr lang="es-VE"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3 Marcador de contenido"/>
          <p:cNvSpPr>
            <a:spLocks noGrp="1"/>
          </p:cNvSpPr>
          <p:nvPr>
            <p:ph idx="1"/>
          </p:nvPr>
        </p:nvSpPr>
        <p:spPr>
          <a:xfrm>
            <a:off x="457200" y="3826226"/>
            <a:ext cx="8229600" cy="2603170"/>
          </a:xfrm>
        </p:spPr>
        <p:txBody>
          <a:bodyPr>
            <a:normAutofit/>
          </a:bodyPr>
          <a:lstStyle/>
          <a:p>
            <a:r>
              <a:rPr lang="es-ES" sz="3200" b="1" dirty="0" smtClean="0">
                <a:ln>
                  <a:solidFill>
                    <a:schemeClr val="tx1"/>
                  </a:solidFill>
                </a:ln>
                <a:solidFill>
                  <a:srgbClr val="FFFF00"/>
                </a:solidFill>
                <a:latin typeface="Calligraph421 BT" pitchFamily="66" charset="0"/>
              </a:rPr>
              <a:t>Desarrollo del conocimiento.</a:t>
            </a:r>
            <a:endParaRPr lang="es-VE" sz="3200" b="1" dirty="0" smtClean="0">
              <a:ln>
                <a:solidFill>
                  <a:schemeClr val="tx1"/>
                </a:solidFill>
              </a:ln>
              <a:solidFill>
                <a:srgbClr val="FFFF00"/>
              </a:solidFill>
              <a:latin typeface="Calligraph421 BT" pitchFamily="66" charset="0"/>
            </a:endParaRPr>
          </a:p>
          <a:p>
            <a:r>
              <a:rPr lang="es-ES" sz="3200" b="1" dirty="0" smtClean="0">
                <a:ln>
                  <a:solidFill>
                    <a:schemeClr val="tx1"/>
                  </a:solidFill>
                </a:ln>
                <a:solidFill>
                  <a:srgbClr val="FFFF00"/>
                </a:solidFill>
                <a:latin typeface="Calligraph421 BT" pitchFamily="66" charset="0"/>
              </a:rPr>
              <a:t>Resolución de problemas</a:t>
            </a:r>
            <a:r>
              <a:rPr lang="es-ES" sz="3200" b="1" dirty="0" smtClean="0">
                <a:ln>
                  <a:solidFill>
                    <a:schemeClr val="tx1"/>
                  </a:solidFill>
                </a:ln>
                <a:solidFill>
                  <a:srgbClr val="FFFF00"/>
                </a:solidFill>
                <a:latin typeface="Calligraph421 BT" pitchFamily="66" charset="0"/>
              </a:rPr>
              <a:t>.</a:t>
            </a:r>
            <a:endParaRPr lang="es-VE" sz="3200" b="1" dirty="0" smtClean="0">
              <a:ln>
                <a:solidFill>
                  <a:schemeClr val="tx1"/>
                </a:solidFill>
              </a:ln>
              <a:solidFill>
                <a:srgbClr val="FFFF00"/>
              </a:solidFill>
              <a:latin typeface="Calligraph421 BT" pitchFamily="66" charset="0"/>
            </a:endParaRPr>
          </a:p>
        </p:txBody>
      </p:sp>
      <p:pic>
        <p:nvPicPr>
          <p:cNvPr id="1027" name="Picture 3" descr="C:\Users\Pr. Marcos Salas\Pictures\FOTOS\EVANGELISMO INFANTIL\dic.ene.08_ 445.jpg"/>
          <p:cNvPicPr>
            <a:picLocks noChangeAspect="1" noChangeArrowheads="1"/>
          </p:cNvPicPr>
          <p:nvPr/>
        </p:nvPicPr>
        <p:blipFill>
          <a:blip r:embed="rId2" cstate="print"/>
          <a:srcRect/>
          <a:stretch>
            <a:fillRect/>
          </a:stretch>
        </p:blipFill>
        <p:spPr bwMode="auto">
          <a:xfrm>
            <a:off x="5786446" y="0"/>
            <a:ext cx="3357554" cy="25179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0" end="0"/>
                                            </p:txEl>
                                          </p:spTgt>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p:cTn id="17" dur="500" fill="hold"/>
                                        <p:tgtEl>
                                          <p:spTgt spid="1027"/>
                                        </p:tgtEl>
                                        <p:attrNameLst>
                                          <p:attrName>ppt_w</p:attrName>
                                        </p:attrNameLst>
                                      </p:cBhvr>
                                      <p:tavLst>
                                        <p:tav tm="0">
                                          <p:val>
                                            <p:fltVal val="0"/>
                                          </p:val>
                                        </p:tav>
                                        <p:tav tm="100000">
                                          <p:val>
                                            <p:strVal val="#ppt_w"/>
                                          </p:val>
                                        </p:tav>
                                      </p:tavLst>
                                    </p:anim>
                                    <p:anim calcmode="lin" valueType="num">
                                      <p:cBhvr>
                                        <p:cTn id="18" dur="500" fill="hold"/>
                                        <p:tgtEl>
                                          <p:spTgt spid="1027"/>
                                        </p:tgtEl>
                                        <p:attrNameLst>
                                          <p:attrName>ppt_h</p:attrName>
                                        </p:attrNameLst>
                                      </p:cBhvr>
                                      <p:tavLst>
                                        <p:tav tm="0">
                                          <p:val>
                                            <p:fltVal val="0"/>
                                          </p:val>
                                        </p:tav>
                                        <p:tav tm="100000">
                                          <p:val>
                                            <p:strVal val="#ppt_h"/>
                                          </p:val>
                                        </p:tav>
                                      </p:tavLst>
                                    </p:anim>
                                    <p:anim calcmode="lin" valueType="num">
                                      <p:cBhvr>
                                        <p:cTn id="19" dur="500" fill="hold"/>
                                        <p:tgtEl>
                                          <p:spTgt spid="1027"/>
                                        </p:tgtEl>
                                        <p:attrNameLst>
                                          <p:attrName>style.rotation</p:attrName>
                                        </p:attrNameLst>
                                      </p:cBhvr>
                                      <p:tavLst>
                                        <p:tav tm="0">
                                          <p:val>
                                            <p:fltVal val="360"/>
                                          </p:val>
                                        </p:tav>
                                        <p:tav tm="100000">
                                          <p:val>
                                            <p:fltVal val="0"/>
                                          </p:val>
                                        </p:tav>
                                      </p:tavLst>
                                    </p:anim>
                                    <p:animEffect transition="in" filter="fade">
                                      <p:cBhvr>
                                        <p:cTn id="20" dur="500"/>
                                        <p:tgtEl>
                                          <p:spTgt spid="1027"/>
                                        </p:tgtEl>
                                      </p:cBhvr>
                                    </p:animEffect>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p:cTn id="25"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28"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 y="-24"/>
            <a:ext cx="8229600" cy="2571768"/>
          </a:xfrm>
        </p:spPr>
        <p:txBody>
          <a:bodyPr>
            <a:noAutofit/>
          </a:bodyPr>
          <a:lstStyle/>
          <a:p>
            <a:r>
              <a:rPr lang="es-ES" sz="3600" dirty="0" smtClean="0">
                <a:ln>
                  <a:solidFill>
                    <a:schemeClr val="tx1"/>
                  </a:solidFill>
                </a:ln>
                <a:solidFill>
                  <a:srgbClr val="FF0000"/>
                </a:solidFill>
                <a:latin typeface="Calligraph421 BT" pitchFamily="66" charset="0"/>
              </a:rPr>
              <a:t>Mejorar las Actitudes e intereses.</a:t>
            </a:r>
            <a:endParaRPr lang="es-VE" sz="3600" dirty="0" smtClean="0">
              <a:ln>
                <a:solidFill>
                  <a:schemeClr val="tx1"/>
                </a:solidFill>
              </a:ln>
              <a:solidFill>
                <a:srgbClr val="FF0000"/>
              </a:solidFill>
              <a:latin typeface="Calligraph421 BT" pitchFamily="66" charset="0"/>
            </a:endParaRPr>
          </a:p>
          <a:p>
            <a:r>
              <a:rPr lang="es-ES" sz="3600" dirty="0" smtClean="0">
                <a:ln>
                  <a:solidFill>
                    <a:schemeClr val="tx1"/>
                  </a:solidFill>
                </a:ln>
                <a:solidFill>
                  <a:srgbClr val="FF0000"/>
                </a:solidFill>
                <a:latin typeface="Calligraph421 BT" pitchFamily="66" charset="0"/>
              </a:rPr>
              <a:t>Perfeccionar las Habilidades.</a:t>
            </a:r>
            <a:endParaRPr lang="es-VE" sz="3600" dirty="0" smtClean="0">
              <a:ln>
                <a:solidFill>
                  <a:schemeClr val="tx1"/>
                </a:solidFill>
              </a:ln>
              <a:solidFill>
                <a:srgbClr val="FF0000"/>
              </a:solidFill>
              <a:latin typeface="Calligraph421 BT" pitchFamily="66" charset="0"/>
            </a:endParaRPr>
          </a:p>
          <a:p>
            <a:r>
              <a:rPr lang="es-ES" sz="3600" dirty="0" smtClean="0">
                <a:ln>
                  <a:solidFill>
                    <a:schemeClr val="tx1"/>
                  </a:solidFill>
                </a:ln>
                <a:solidFill>
                  <a:srgbClr val="FF0000"/>
                </a:solidFill>
                <a:latin typeface="Calligraph421 BT" pitchFamily="66" charset="0"/>
              </a:rPr>
              <a:t>Conseguir opiniones enriquecedoras</a:t>
            </a:r>
            <a:r>
              <a:rPr lang="es-ES" sz="3600" dirty="0" smtClean="0">
                <a:ln>
                  <a:solidFill>
                    <a:schemeClr val="tx1"/>
                  </a:solidFill>
                </a:ln>
                <a:solidFill>
                  <a:srgbClr val="FF0000"/>
                </a:solidFill>
                <a:latin typeface="Calligraph421 BT" pitchFamily="66" charset="0"/>
              </a:rPr>
              <a:t>.</a:t>
            </a:r>
            <a:endParaRPr lang="es-VE" sz="3600" dirty="0" smtClean="0">
              <a:ln>
                <a:solidFill>
                  <a:schemeClr val="tx1"/>
                </a:solidFill>
              </a:ln>
              <a:solidFill>
                <a:srgbClr val="FF0000"/>
              </a:solidFill>
              <a:latin typeface="Calligraph421 BT" pitchFamily="66" charset="0"/>
            </a:endParaRPr>
          </a:p>
        </p:txBody>
      </p:sp>
      <p:pic>
        <p:nvPicPr>
          <p:cNvPr id="2050" name="Picture 2" descr="C:\Users\Pr. Marcos Salas\Pictures\FOTOS\GIRA CONS 08 Y HOTEL MESA GRANDE\DSCN8668.JPG"/>
          <p:cNvPicPr>
            <a:picLocks noChangeAspect="1" noChangeArrowheads="1"/>
          </p:cNvPicPr>
          <p:nvPr/>
        </p:nvPicPr>
        <p:blipFill>
          <a:blip r:embed="rId2" cstate="print"/>
          <a:srcRect/>
          <a:stretch>
            <a:fillRect/>
          </a:stretch>
        </p:blipFill>
        <p:spPr bwMode="auto">
          <a:xfrm>
            <a:off x="285720" y="3286124"/>
            <a:ext cx="4282311" cy="321151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18" presetClass="entr" presetSubtype="12"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strips(downLeft)">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Pr. Marcos Salas\Pictures\FOTOS\SIMPOSIUM APIA\DSCN7642.JPG"/>
          <p:cNvPicPr>
            <a:picLocks noChangeAspect="1" noChangeArrowheads="1"/>
          </p:cNvPicPr>
          <p:nvPr/>
        </p:nvPicPr>
        <p:blipFill>
          <a:blip r:embed="rId2" cstate="print"/>
          <a:srcRect/>
          <a:stretch>
            <a:fillRect/>
          </a:stretch>
        </p:blipFill>
        <p:spPr bwMode="auto">
          <a:xfrm>
            <a:off x="4929190" y="693564"/>
            <a:ext cx="4214810" cy="316089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1 Título"/>
          <p:cNvSpPr>
            <a:spLocks noGrp="1"/>
          </p:cNvSpPr>
          <p:nvPr>
            <p:ph type="title"/>
          </p:nvPr>
        </p:nvSpPr>
        <p:spPr>
          <a:xfrm>
            <a:off x="0" y="5715000"/>
            <a:ext cx="9144000" cy="1143000"/>
          </a:xfrm>
        </p:spPr>
        <p:txBody>
          <a:bodyPr>
            <a:normAutofit/>
          </a:bodyPr>
          <a:lstStyle/>
          <a:p>
            <a:pPr algn="ctr"/>
            <a:r>
              <a:rPr lang="es-VE"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Bangle" pitchFamily="2" charset="0"/>
              </a:rPr>
              <a:t>CAPACIDAD DE RETENCIÓN</a:t>
            </a:r>
            <a:endParaRPr lang="es-VE"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Bangle" pitchFamily="2" charset="0"/>
            </a:endParaRPr>
          </a:p>
        </p:txBody>
      </p:sp>
      <p:sp>
        <p:nvSpPr>
          <p:cNvPr id="3" name="2 Marcador de contenido"/>
          <p:cNvSpPr>
            <a:spLocks noGrp="1"/>
          </p:cNvSpPr>
          <p:nvPr>
            <p:ph idx="1"/>
          </p:nvPr>
        </p:nvSpPr>
        <p:spPr>
          <a:xfrm>
            <a:off x="0" y="0"/>
            <a:ext cx="8229600" cy="3071810"/>
          </a:xfrm>
        </p:spPr>
        <p:txBody>
          <a:bodyPr>
            <a:noAutofit/>
          </a:bodyPr>
          <a:lstStyle/>
          <a:p>
            <a:r>
              <a:rPr lang="es-ES" sz="3600" b="1" dirty="0" smtClean="0">
                <a:ln>
                  <a:solidFill>
                    <a:schemeClr val="tx1"/>
                  </a:solidFill>
                </a:ln>
                <a:solidFill>
                  <a:srgbClr val="FFC000"/>
                </a:solidFill>
                <a:latin typeface="Calligraph421 BT" pitchFamily="66" charset="0"/>
              </a:rPr>
              <a:t>10%  de lo que lee.</a:t>
            </a:r>
            <a:endParaRPr lang="es-VE" sz="3600" b="1" dirty="0" smtClean="0">
              <a:ln>
                <a:solidFill>
                  <a:schemeClr val="tx1"/>
                </a:solidFill>
              </a:ln>
              <a:solidFill>
                <a:srgbClr val="FFC000"/>
              </a:solidFill>
              <a:latin typeface="Calligraph421 BT" pitchFamily="66" charset="0"/>
            </a:endParaRPr>
          </a:p>
          <a:p>
            <a:r>
              <a:rPr lang="es-ES" sz="3600" b="1" dirty="0" smtClean="0">
                <a:ln>
                  <a:solidFill>
                    <a:schemeClr val="tx1"/>
                  </a:solidFill>
                </a:ln>
                <a:solidFill>
                  <a:srgbClr val="FFC000"/>
                </a:solidFill>
                <a:latin typeface="Calligraph421 BT" pitchFamily="66" charset="0"/>
              </a:rPr>
              <a:t>20%  de lo que oye </a:t>
            </a:r>
            <a:endParaRPr lang="es-VE" sz="3600" b="1" dirty="0" smtClean="0">
              <a:ln>
                <a:solidFill>
                  <a:schemeClr val="tx1"/>
                </a:solidFill>
              </a:ln>
              <a:solidFill>
                <a:srgbClr val="FFC000"/>
              </a:solidFill>
              <a:latin typeface="Calligraph421 BT" pitchFamily="66" charset="0"/>
            </a:endParaRPr>
          </a:p>
          <a:p>
            <a:r>
              <a:rPr lang="es-ES" sz="3600" b="1" dirty="0" smtClean="0">
                <a:ln>
                  <a:solidFill>
                    <a:schemeClr val="tx1"/>
                  </a:solidFill>
                </a:ln>
                <a:solidFill>
                  <a:srgbClr val="FFC000"/>
                </a:solidFill>
                <a:latin typeface="Calligraph421 BT" pitchFamily="66" charset="0"/>
              </a:rPr>
              <a:t>30%  de lo que ve. </a:t>
            </a:r>
            <a:endParaRPr lang="es-VE" sz="3600" b="1" dirty="0" smtClean="0">
              <a:ln>
                <a:solidFill>
                  <a:schemeClr val="tx1"/>
                </a:solidFill>
              </a:ln>
              <a:solidFill>
                <a:srgbClr val="FFC000"/>
              </a:solidFill>
              <a:latin typeface="Calligraph421 BT" pitchFamily="66" charset="0"/>
            </a:endParaRPr>
          </a:p>
          <a:p>
            <a:r>
              <a:rPr lang="es-ES" sz="3600" b="1" dirty="0" smtClean="0">
                <a:ln>
                  <a:solidFill>
                    <a:schemeClr val="tx1"/>
                  </a:solidFill>
                </a:ln>
                <a:solidFill>
                  <a:srgbClr val="FFC000"/>
                </a:solidFill>
                <a:latin typeface="Calligraph421 BT" pitchFamily="66" charset="0"/>
              </a:rPr>
              <a:t>50%  de lo que oye y ve. </a:t>
            </a:r>
            <a:endParaRPr lang="es-VE" sz="3600" b="1" dirty="0" smtClean="0">
              <a:ln>
                <a:solidFill>
                  <a:schemeClr val="tx1"/>
                </a:solidFill>
              </a:ln>
              <a:solidFill>
                <a:srgbClr val="FFC000"/>
              </a:solidFill>
              <a:latin typeface="Calligraph421 BT" pitchFamily="66" charset="0"/>
            </a:endParaRPr>
          </a:p>
          <a:p>
            <a:r>
              <a:rPr lang="es-ES" sz="3600" b="1" dirty="0" smtClean="0">
                <a:ln>
                  <a:solidFill>
                    <a:schemeClr val="tx1"/>
                  </a:solidFill>
                </a:ln>
                <a:solidFill>
                  <a:srgbClr val="FFC000"/>
                </a:solidFill>
                <a:latin typeface="Calligraph421 BT" pitchFamily="66" charset="0"/>
              </a:rPr>
              <a:t>70%  de lo que dice </a:t>
            </a:r>
            <a:endParaRPr lang="es-VE" sz="3600" b="1" dirty="0" smtClean="0">
              <a:ln>
                <a:solidFill>
                  <a:schemeClr val="tx1"/>
                </a:solidFill>
              </a:ln>
              <a:solidFill>
                <a:srgbClr val="FFC000"/>
              </a:solidFill>
              <a:latin typeface="Calligraph421 BT" pitchFamily="66" charset="0"/>
            </a:endParaRPr>
          </a:p>
          <a:p>
            <a:r>
              <a:rPr lang="es-ES" sz="3600" b="1" dirty="0" smtClean="0">
                <a:ln>
                  <a:solidFill>
                    <a:schemeClr val="tx1"/>
                  </a:solidFill>
                </a:ln>
                <a:solidFill>
                  <a:srgbClr val="FFC000"/>
                </a:solidFill>
                <a:latin typeface="Calligraph421 BT" pitchFamily="66" charset="0"/>
              </a:rPr>
              <a:t>90%  de lo que dice y hace </a:t>
            </a:r>
            <a:endParaRPr lang="es-VE" sz="3600" b="1" dirty="0" smtClean="0">
              <a:ln>
                <a:solidFill>
                  <a:schemeClr val="tx1"/>
                </a:solidFill>
              </a:ln>
              <a:solidFill>
                <a:srgbClr val="FFC000"/>
              </a:solidFill>
              <a:latin typeface="Calligraph421 BT" pitchFamily="66" charset="0"/>
            </a:endParaRPr>
          </a:p>
          <a:p>
            <a:endParaRPr lang="es-VE" sz="3600" b="1" dirty="0">
              <a:ln>
                <a:solidFill>
                  <a:schemeClr val="tx1"/>
                </a:solidFill>
              </a:ln>
              <a:solidFill>
                <a:srgbClr val="FFC000"/>
              </a:solidFill>
              <a:latin typeface="Calligraph421 BT" pitchFamily="66"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30" presetClass="entr" presetSubtype="0"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800" decel="100000"/>
                                        <p:tgtEl>
                                          <p:spTgt spid="4099"/>
                                        </p:tgtEl>
                                      </p:cBhvr>
                                    </p:animEffect>
                                    <p:anim calcmode="lin" valueType="num">
                                      <p:cBhvr>
                                        <p:cTn id="13" dur="800" decel="100000" fill="hold"/>
                                        <p:tgtEl>
                                          <p:spTgt spid="4099"/>
                                        </p:tgtEl>
                                        <p:attrNameLst>
                                          <p:attrName>style.rotation</p:attrName>
                                        </p:attrNameLst>
                                      </p:cBhvr>
                                      <p:tavLst>
                                        <p:tav tm="0">
                                          <p:val>
                                            <p:fltVal val="-90"/>
                                          </p:val>
                                        </p:tav>
                                        <p:tav tm="100000">
                                          <p:val>
                                            <p:fltVal val="0"/>
                                          </p:val>
                                        </p:tav>
                                      </p:tavLst>
                                    </p:anim>
                                    <p:anim calcmode="lin" valueType="num">
                                      <p:cBhvr>
                                        <p:cTn id="14" dur="800" decel="100000" fill="hold"/>
                                        <p:tgtEl>
                                          <p:spTgt spid="4099"/>
                                        </p:tgtEl>
                                        <p:attrNameLst>
                                          <p:attrName>ppt_x</p:attrName>
                                        </p:attrNameLst>
                                      </p:cBhvr>
                                      <p:tavLst>
                                        <p:tav tm="0">
                                          <p:val>
                                            <p:strVal val="#ppt_x+0.4"/>
                                          </p:val>
                                        </p:tav>
                                        <p:tav tm="100000">
                                          <p:val>
                                            <p:strVal val="#ppt_x-0.05"/>
                                          </p:val>
                                        </p:tav>
                                      </p:tavLst>
                                    </p:anim>
                                    <p:anim calcmode="lin" valueType="num">
                                      <p:cBhvr>
                                        <p:cTn id="15" dur="800" decel="100000" fill="hold"/>
                                        <p:tgtEl>
                                          <p:spTgt spid="4099"/>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099"/>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099"/>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p:cTn id="36"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9" presetClass="entr" presetSubtype="0"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p:cTn id="50"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r. Marcos Salas\Pictures\FOTOS\SIMPOSIUM APIA\DSCN7696.JPG"/>
          <p:cNvPicPr>
            <a:picLocks noChangeAspect="1" noChangeArrowheads="1"/>
          </p:cNvPicPr>
          <p:nvPr/>
        </p:nvPicPr>
        <p:blipFill>
          <a:blip r:embed="rId2" cstate="print"/>
          <a:srcRect/>
          <a:stretch>
            <a:fillRect/>
          </a:stretch>
        </p:blipFill>
        <p:spPr bwMode="auto">
          <a:xfrm>
            <a:off x="4886322" y="0"/>
            <a:ext cx="4257678" cy="31930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1 Título"/>
          <p:cNvSpPr>
            <a:spLocks noGrp="1"/>
          </p:cNvSpPr>
          <p:nvPr>
            <p:ph type="title"/>
          </p:nvPr>
        </p:nvSpPr>
        <p:spPr>
          <a:xfrm>
            <a:off x="-32" y="-24"/>
            <a:ext cx="8229600" cy="1143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s-VE"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MÉTODOS</a:t>
            </a:r>
            <a:endParaRPr lang="es-VE"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2 Marcador de contenido"/>
          <p:cNvSpPr>
            <a:spLocks noGrp="1"/>
          </p:cNvSpPr>
          <p:nvPr>
            <p:ph idx="1"/>
          </p:nvPr>
        </p:nvSpPr>
        <p:spPr>
          <a:xfrm>
            <a:off x="71406" y="1643050"/>
            <a:ext cx="6357982" cy="3636660"/>
          </a:xfrm>
        </p:spPr>
        <p:txBody>
          <a:bodyPr>
            <a:noAutofit/>
          </a:bodyPr>
          <a:lstStyle/>
          <a:p>
            <a:r>
              <a:rPr lang="es-ES" sz="3200" b="1" dirty="0" smtClean="0">
                <a:ln>
                  <a:solidFill>
                    <a:schemeClr val="tx1"/>
                  </a:solidFill>
                </a:ln>
                <a:solidFill>
                  <a:srgbClr val="66FF33"/>
                </a:solidFill>
                <a:latin typeface="Calligraph421 BT" pitchFamily="66" charset="0"/>
              </a:rPr>
              <a:t>Entrevistas y  debate.  </a:t>
            </a:r>
          </a:p>
          <a:p>
            <a:pPr lvl="1"/>
            <a:r>
              <a:rPr lang="es-ES" sz="2800" b="1" dirty="0" smtClean="0">
                <a:ln>
                  <a:solidFill>
                    <a:schemeClr val="tx1"/>
                  </a:solidFill>
                </a:ln>
                <a:solidFill>
                  <a:srgbClr val="66FF33"/>
                </a:solidFill>
                <a:latin typeface="Calligraph421 BT" pitchFamily="66" charset="0"/>
              </a:rPr>
              <a:t>Programa opinión TV.</a:t>
            </a:r>
            <a:endParaRPr lang="es-VE" sz="2800" b="1" dirty="0" smtClean="0">
              <a:ln>
                <a:solidFill>
                  <a:schemeClr val="tx1"/>
                </a:solidFill>
              </a:ln>
              <a:solidFill>
                <a:srgbClr val="66FF33"/>
              </a:solidFill>
              <a:latin typeface="Calligraph421 BT" pitchFamily="66" charset="0"/>
            </a:endParaRPr>
          </a:p>
          <a:p>
            <a:r>
              <a:rPr lang="es-ES" sz="3200" b="1" dirty="0" smtClean="0">
                <a:ln>
                  <a:solidFill>
                    <a:schemeClr val="tx1"/>
                  </a:solidFill>
                </a:ln>
                <a:solidFill>
                  <a:srgbClr val="66FF33"/>
                </a:solidFill>
                <a:latin typeface="Calligraph421 BT" pitchFamily="66" charset="0"/>
              </a:rPr>
              <a:t>Reseña de un libro y debate.</a:t>
            </a:r>
          </a:p>
          <a:p>
            <a:pPr lvl="1"/>
            <a:r>
              <a:rPr lang="es-ES" sz="2800" b="1" dirty="0" smtClean="0">
                <a:ln>
                  <a:solidFill>
                    <a:schemeClr val="tx1"/>
                  </a:solidFill>
                </a:ln>
                <a:solidFill>
                  <a:srgbClr val="66FF33"/>
                </a:solidFill>
                <a:latin typeface="Calligraph421 BT" pitchFamily="66" charset="0"/>
              </a:rPr>
              <a:t>Universitario.</a:t>
            </a:r>
            <a:endParaRPr lang="es-VE" sz="2800" b="1" dirty="0" smtClean="0">
              <a:ln>
                <a:solidFill>
                  <a:schemeClr val="tx1"/>
                </a:solidFill>
              </a:ln>
              <a:solidFill>
                <a:srgbClr val="66FF33"/>
              </a:solidFill>
              <a:latin typeface="Calligraph421 BT" pitchFamily="66" charset="0"/>
            </a:endParaRPr>
          </a:p>
          <a:p>
            <a:r>
              <a:rPr lang="es-ES" sz="3200" b="1" dirty="0" smtClean="0">
                <a:ln>
                  <a:solidFill>
                    <a:schemeClr val="tx1"/>
                  </a:solidFill>
                </a:ln>
                <a:solidFill>
                  <a:srgbClr val="66FF33"/>
                </a:solidFill>
                <a:latin typeface="Calligraph421 BT" pitchFamily="66" charset="0"/>
              </a:rPr>
              <a:t>Pregunta y respuesta.</a:t>
            </a:r>
          </a:p>
          <a:p>
            <a:pPr lvl="1"/>
            <a:r>
              <a:rPr lang="es-ES" sz="2800" b="1" dirty="0" smtClean="0">
                <a:ln>
                  <a:solidFill>
                    <a:schemeClr val="tx1"/>
                  </a:solidFill>
                </a:ln>
                <a:solidFill>
                  <a:srgbClr val="66FF33"/>
                </a:solidFill>
                <a:latin typeface="Calligraph421 BT" pitchFamily="66" charset="0"/>
              </a:rPr>
              <a:t>Estudio bíblico. </a:t>
            </a:r>
            <a:endParaRPr lang="es-VE" sz="2800" b="1" dirty="0" smtClean="0">
              <a:ln>
                <a:solidFill>
                  <a:schemeClr val="tx1"/>
                </a:solidFill>
              </a:ln>
              <a:solidFill>
                <a:srgbClr val="66FF33"/>
              </a:solidFill>
              <a:latin typeface="Calligraph421 BT" pitchFamily="66" charset="0"/>
            </a:endParaRPr>
          </a:p>
          <a:p>
            <a:r>
              <a:rPr lang="es-ES" sz="3200" b="1" dirty="0" smtClean="0">
                <a:ln>
                  <a:solidFill>
                    <a:schemeClr val="tx1"/>
                  </a:solidFill>
                </a:ln>
                <a:solidFill>
                  <a:srgbClr val="66FF33"/>
                </a:solidFill>
                <a:latin typeface="Calligraph421 BT" pitchFamily="66" charset="0"/>
              </a:rPr>
              <a:t>Panel y debate.</a:t>
            </a:r>
          </a:p>
          <a:p>
            <a:pPr lvl="1"/>
            <a:r>
              <a:rPr lang="es-ES" sz="2800" b="1" dirty="0" smtClean="0">
                <a:ln>
                  <a:solidFill>
                    <a:schemeClr val="tx1"/>
                  </a:solidFill>
                </a:ln>
                <a:solidFill>
                  <a:srgbClr val="66FF33"/>
                </a:solidFill>
                <a:latin typeface="Calligraph421 BT" pitchFamily="66" charset="0"/>
              </a:rPr>
              <a:t>Tema, pregunta a contendores.</a:t>
            </a:r>
            <a:endParaRPr lang="es-VE" sz="2800" b="1" dirty="0" smtClean="0">
              <a:ln>
                <a:solidFill>
                  <a:schemeClr val="tx1"/>
                </a:solidFill>
              </a:ln>
              <a:solidFill>
                <a:srgbClr val="66FF33"/>
              </a:solidFill>
              <a:latin typeface="Calligraph421 BT" pitchFamily="66" charset="0"/>
            </a:endParaRPr>
          </a:p>
          <a:p>
            <a:r>
              <a:rPr lang="es-ES" sz="3200" b="1" dirty="0" smtClean="0">
                <a:ln>
                  <a:solidFill>
                    <a:schemeClr val="tx1"/>
                  </a:solidFill>
                </a:ln>
                <a:solidFill>
                  <a:srgbClr val="66FF33"/>
                </a:solidFill>
                <a:latin typeface="Calligraph421 BT" pitchFamily="66" charset="0"/>
              </a:rPr>
              <a:t>Investigación e informe.</a:t>
            </a:r>
            <a:endParaRPr lang="es-VE" sz="2800" b="1" dirty="0" smtClean="0">
              <a:ln>
                <a:solidFill>
                  <a:schemeClr val="tx1"/>
                </a:solidFill>
              </a:ln>
              <a:solidFill>
                <a:srgbClr val="66FF33"/>
              </a:solidFill>
              <a:latin typeface="Calligraph421 BT" pitchFamily="66" charset="0"/>
            </a:endParaRPr>
          </a:p>
          <a:p>
            <a:endParaRPr lang="es-VE" sz="3200" b="1" dirty="0">
              <a:ln>
                <a:solidFill>
                  <a:schemeClr val="tx1"/>
                </a:solidFill>
              </a:ln>
              <a:solidFill>
                <a:srgbClr val="66FF33"/>
              </a:solidFill>
              <a:latin typeface="Calligraph421 BT" pitchFamily="66"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9" presetClass="entr" presetSubtype="10" fill="hold" nodeType="with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p:cTn id="13" dur="5000" fill="hold"/>
                                        <p:tgtEl>
                                          <p:spTgt spid="5122"/>
                                        </p:tgtEl>
                                        <p:attrNameLst>
                                          <p:attrName>ppt_w</p:attrName>
                                        </p:attrNameLst>
                                      </p:cBhvr>
                                      <p:tavLst>
                                        <p:tav tm="0" fmla="#ppt_w*sin(2.5*pi*$)">
                                          <p:val>
                                            <p:fltVal val="0"/>
                                          </p:val>
                                        </p:tav>
                                        <p:tav tm="100000">
                                          <p:val>
                                            <p:fltVal val="1"/>
                                          </p:val>
                                        </p:tav>
                                      </p:tavLst>
                                    </p:anim>
                                    <p:anim calcmode="lin" valueType="num">
                                      <p:cBhvr>
                                        <p:cTn id="14" dur="5000" fill="hold"/>
                                        <p:tgtEl>
                                          <p:spTgt spid="5122"/>
                                        </p:tgtEl>
                                        <p:attrNameLst>
                                          <p:attrName>ppt_h</p:attrName>
                                        </p:attrNameLst>
                                      </p:cBhvr>
                                      <p:tavLst>
                                        <p:tav tm="0">
                                          <p:val>
                                            <p:strVal val="#ppt_h"/>
                                          </p:val>
                                        </p:tav>
                                        <p:tav tm="100000">
                                          <p:val>
                                            <p:strVal val="#ppt_h"/>
                                          </p:val>
                                        </p:tav>
                                      </p:tavLst>
                                    </p:anim>
                                  </p:childTnLst>
                                </p:cTn>
                              </p:par>
                              <p:par>
                                <p:cTn id="15" presetID="15"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9"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5"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 calcmode="lin" valueType="num">
                                      <p:cBhvr>
                                        <p:cTn id="59"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0"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1"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 calcmode="lin" valueType="num">
                                      <p:cBhvr>
                                        <p:cTn id="67"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8"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9"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Pr. Marcos Salas\Pictures\FOTOS\Siema\Apto Dra. Nelly 075.jpg"/>
          <p:cNvPicPr>
            <a:picLocks noChangeAspect="1" noChangeArrowheads="1"/>
          </p:cNvPicPr>
          <p:nvPr/>
        </p:nvPicPr>
        <p:blipFill>
          <a:blip r:embed="rId2" cstate="print"/>
          <a:srcRect/>
          <a:stretch>
            <a:fillRect/>
          </a:stretch>
        </p:blipFill>
        <p:spPr bwMode="auto">
          <a:xfrm>
            <a:off x="142876" y="0"/>
            <a:ext cx="4286248" cy="32148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2 Marcador de contenido"/>
          <p:cNvSpPr>
            <a:spLocks noGrp="1"/>
          </p:cNvSpPr>
          <p:nvPr>
            <p:ph idx="1"/>
          </p:nvPr>
        </p:nvSpPr>
        <p:spPr>
          <a:xfrm>
            <a:off x="3857620" y="2000240"/>
            <a:ext cx="5286380" cy="3500462"/>
          </a:xfrm>
        </p:spPr>
        <p:txBody>
          <a:bodyPr>
            <a:noAutofit/>
          </a:bodyPr>
          <a:lstStyle/>
          <a:p>
            <a:r>
              <a:rPr lang="es-ES" sz="3200" b="1" dirty="0" smtClean="0">
                <a:ln>
                  <a:solidFill>
                    <a:schemeClr val="tx1"/>
                  </a:solidFill>
                </a:ln>
                <a:solidFill>
                  <a:srgbClr val="FF0000"/>
                </a:solidFill>
                <a:latin typeface="Calligraph421 BT" pitchFamily="66" charset="0"/>
              </a:rPr>
              <a:t>Clase y debate .</a:t>
            </a:r>
            <a:endParaRPr lang="es-VE" sz="3200" b="1" dirty="0" smtClean="0">
              <a:ln>
                <a:solidFill>
                  <a:schemeClr val="tx1"/>
                </a:solidFill>
              </a:ln>
              <a:solidFill>
                <a:srgbClr val="FF0000"/>
              </a:solidFill>
              <a:latin typeface="Calligraph421 BT" pitchFamily="66" charset="0"/>
            </a:endParaRPr>
          </a:p>
          <a:p>
            <a:r>
              <a:rPr lang="es-ES" sz="3200" b="1" dirty="0" smtClean="0">
                <a:ln>
                  <a:solidFill>
                    <a:schemeClr val="tx1"/>
                  </a:solidFill>
                </a:ln>
                <a:solidFill>
                  <a:srgbClr val="FF0000"/>
                </a:solidFill>
                <a:latin typeface="Calligraph421 BT" pitchFamily="66" charset="0"/>
              </a:rPr>
              <a:t>Ideas en general</a:t>
            </a:r>
            <a:r>
              <a:rPr lang="es-ES" sz="3200" b="1" dirty="0" smtClean="0">
                <a:ln>
                  <a:solidFill>
                    <a:schemeClr val="tx1"/>
                  </a:solidFill>
                </a:ln>
                <a:solidFill>
                  <a:srgbClr val="FF0000"/>
                </a:solidFill>
                <a:latin typeface="Calligraph421 BT" pitchFamily="66" charset="0"/>
              </a:rPr>
              <a:t>.</a:t>
            </a:r>
            <a:endParaRPr lang="es-ES" sz="3200" b="1" dirty="0" smtClean="0">
              <a:ln>
                <a:solidFill>
                  <a:schemeClr val="tx1"/>
                </a:solidFill>
              </a:ln>
              <a:solidFill>
                <a:srgbClr val="FF0000"/>
              </a:solidFill>
              <a:latin typeface="Calligraph421 BT" pitchFamily="66" charset="0"/>
            </a:endParaRPr>
          </a:p>
          <a:p>
            <a:r>
              <a:rPr lang="es-ES" sz="3400" b="1" dirty="0" smtClean="0">
                <a:ln>
                  <a:solidFill>
                    <a:schemeClr val="tx1"/>
                  </a:solidFill>
                </a:ln>
                <a:solidFill>
                  <a:srgbClr val="FF0000"/>
                </a:solidFill>
                <a:latin typeface="Calligraph421 BT" pitchFamily="66" charset="0"/>
              </a:rPr>
              <a:t>Exposición.</a:t>
            </a:r>
            <a:endParaRPr lang="es-VE" sz="3400" b="1" dirty="0" smtClean="0">
              <a:ln>
                <a:solidFill>
                  <a:schemeClr val="tx1"/>
                </a:solidFill>
              </a:ln>
              <a:solidFill>
                <a:srgbClr val="FF0000"/>
              </a:solidFill>
              <a:latin typeface="Calligraph421 BT" pitchFamily="66" charset="0"/>
            </a:endParaRPr>
          </a:p>
          <a:p>
            <a:r>
              <a:rPr lang="es-ES" sz="3200" b="1" dirty="0" smtClean="0">
                <a:ln>
                  <a:solidFill>
                    <a:schemeClr val="tx1"/>
                  </a:solidFill>
                </a:ln>
                <a:solidFill>
                  <a:srgbClr val="FF0000"/>
                </a:solidFill>
                <a:latin typeface="Calligraph421 BT" pitchFamily="66" charset="0"/>
              </a:rPr>
              <a:t>Estudio y discusión material</a:t>
            </a:r>
            <a:r>
              <a:rPr lang="es-ES" sz="3200" b="1" dirty="0" smtClean="0">
                <a:ln>
                  <a:solidFill>
                    <a:schemeClr val="tx1"/>
                  </a:solidFill>
                </a:ln>
                <a:solidFill>
                  <a:srgbClr val="FF0000"/>
                </a:solidFill>
                <a:latin typeface="Calligraph421 BT" pitchFamily="66" charset="0"/>
              </a:rPr>
              <a:t> en grupos.</a:t>
            </a:r>
            <a:endParaRPr lang="es-VE" sz="3200" b="1" dirty="0" smtClean="0">
              <a:ln>
                <a:solidFill>
                  <a:schemeClr val="tx1"/>
                </a:solidFill>
              </a:ln>
              <a:solidFill>
                <a:srgbClr val="FF0000"/>
              </a:solidFill>
              <a:latin typeface="Calligraph421 BT" pitchFamily="66" charset="0"/>
            </a:endParaRPr>
          </a:p>
          <a:p>
            <a:r>
              <a:rPr lang="es-ES" sz="3200" b="1" dirty="0" smtClean="0">
                <a:ln>
                  <a:solidFill>
                    <a:schemeClr val="tx1"/>
                  </a:solidFill>
                </a:ln>
                <a:solidFill>
                  <a:srgbClr val="FF0000"/>
                </a:solidFill>
                <a:latin typeface="Calligraph421 BT" pitchFamily="66" charset="0"/>
              </a:rPr>
              <a:t>Círculo de </a:t>
            </a:r>
            <a:r>
              <a:rPr lang="es-ES" sz="3200" b="1" dirty="0" smtClean="0">
                <a:ln>
                  <a:solidFill>
                    <a:schemeClr val="tx1"/>
                  </a:solidFill>
                </a:ln>
                <a:solidFill>
                  <a:srgbClr val="FF0000"/>
                </a:solidFill>
                <a:latin typeface="Calligraph421 BT" pitchFamily="66" charset="0"/>
              </a:rPr>
              <a:t>respuestas. </a:t>
            </a:r>
            <a:endParaRPr lang="es-VE" sz="3200" b="1" dirty="0" smtClean="0">
              <a:ln>
                <a:solidFill>
                  <a:schemeClr val="tx1"/>
                </a:solidFill>
              </a:ln>
              <a:solidFill>
                <a:srgbClr val="FF0000"/>
              </a:solidFill>
              <a:latin typeface="Calligraph421 BT" pitchFamily="66" charset="0"/>
            </a:endParaRPr>
          </a:p>
          <a:p>
            <a:endParaRPr lang="es-VE" sz="3200" b="1" dirty="0">
              <a:ln>
                <a:solidFill>
                  <a:schemeClr val="tx1"/>
                </a:solidFill>
              </a:ln>
              <a:solidFill>
                <a:srgbClr val="FF0000"/>
              </a:solidFill>
              <a:latin typeface="Calligraph421 BT" pitchFamily="66"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p:cTn id="12" dur="500" fill="hold"/>
                                        <p:tgtEl>
                                          <p:spTgt spid="6146"/>
                                        </p:tgtEl>
                                        <p:attrNameLst>
                                          <p:attrName>ppt_w</p:attrName>
                                        </p:attrNameLst>
                                      </p:cBhvr>
                                      <p:tavLst>
                                        <p:tav tm="0">
                                          <p:val>
                                            <p:fltVal val="0"/>
                                          </p:val>
                                        </p:tav>
                                        <p:tav tm="100000">
                                          <p:val>
                                            <p:strVal val="#ppt_w"/>
                                          </p:val>
                                        </p:tav>
                                      </p:tavLst>
                                    </p:anim>
                                    <p:anim calcmode="lin" valueType="num">
                                      <p:cBhvr>
                                        <p:cTn id="13" dur="500" fill="hold"/>
                                        <p:tgtEl>
                                          <p:spTgt spid="6146"/>
                                        </p:tgtEl>
                                        <p:attrNameLst>
                                          <p:attrName>ppt_h</p:attrName>
                                        </p:attrNameLst>
                                      </p:cBhvr>
                                      <p:tavLst>
                                        <p:tav tm="0">
                                          <p:val>
                                            <p:fltVal val="0"/>
                                          </p:val>
                                        </p:tav>
                                        <p:tav tm="100000">
                                          <p:val>
                                            <p:strVal val="#ppt_h"/>
                                          </p:val>
                                        </p:tav>
                                      </p:tavLst>
                                    </p:anim>
                                    <p:anim calcmode="lin" valueType="num">
                                      <p:cBhvr>
                                        <p:cTn id="14" dur="500" fill="hold"/>
                                        <p:tgtEl>
                                          <p:spTgt spid="6146"/>
                                        </p:tgtEl>
                                        <p:attrNameLst>
                                          <p:attrName>style.rotation</p:attrName>
                                        </p:attrNameLst>
                                      </p:cBhvr>
                                      <p:tavLst>
                                        <p:tav tm="0">
                                          <p:val>
                                            <p:fltVal val="360"/>
                                          </p:val>
                                        </p:tav>
                                        <p:tav tm="100000">
                                          <p:val>
                                            <p:fltVal val="0"/>
                                          </p:val>
                                        </p:tav>
                                      </p:tavLst>
                                    </p:anim>
                                    <p:animEffect transition="in" filter="fade">
                                      <p:cBhvr>
                                        <p:cTn id="15" dur="500"/>
                                        <p:tgtEl>
                                          <p:spTgt spid="6146"/>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8"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5"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6" dur="10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Pr. Marcos Salas\Pictures\FOTOS\ZONA I\DSCN0422.JPG"/>
          <p:cNvPicPr>
            <a:picLocks noChangeAspect="1" noChangeArrowheads="1"/>
          </p:cNvPicPr>
          <p:nvPr/>
        </p:nvPicPr>
        <p:blipFill>
          <a:blip r:embed="rId2" cstate="print"/>
          <a:srcRect/>
          <a:stretch>
            <a:fillRect/>
          </a:stretch>
        </p:blipFill>
        <p:spPr bwMode="auto">
          <a:xfrm>
            <a:off x="3214678" y="2357430"/>
            <a:ext cx="5715396" cy="42862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2 Marcador de contenido"/>
          <p:cNvSpPr>
            <a:spLocks noGrp="1"/>
          </p:cNvSpPr>
          <p:nvPr>
            <p:ph idx="1"/>
          </p:nvPr>
        </p:nvSpPr>
        <p:spPr>
          <a:xfrm>
            <a:off x="0" y="0"/>
            <a:ext cx="4114800" cy="2850842"/>
          </a:xfrm>
        </p:spPr>
        <p:txBody>
          <a:bodyPr>
            <a:noAutofit/>
          </a:bodyPr>
          <a:lstStyle/>
          <a:p>
            <a:r>
              <a:rPr lang="es-ES" sz="3600" b="1" dirty="0" smtClean="0">
                <a:ln>
                  <a:solidFill>
                    <a:schemeClr val="tx1"/>
                  </a:solidFill>
                </a:ln>
                <a:solidFill>
                  <a:srgbClr val="B65B00"/>
                </a:solidFill>
                <a:latin typeface="Calligraph421 BT" pitchFamily="66" charset="0"/>
              </a:rPr>
              <a:t>Reacción en  cadena.</a:t>
            </a:r>
          </a:p>
          <a:p>
            <a:pPr lvl="1"/>
            <a:r>
              <a:rPr lang="es-ES" sz="3200" b="1" dirty="0" smtClean="0">
                <a:ln>
                  <a:solidFill>
                    <a:schemeClr val="tx1"/>
                  </a:solidFill>
                </a:ln>
                <a:solidFill>
                  <a:srgbClr val="B65B00"/>
                </a:solidFill>
                <a:latin typeface="Calligraph421 BT" pitchFamily="66" charset="0"/>
              </a:rPr>
              <a:t>La respuesta marca pauta. </a:t>
            </a:r>
            <a:endParaRPr lang="es-VE" sz="3200" b="1" dirty="0" smtClean="0">
              <a:ln>
                <a:solidFill>
                  <a:schemeClr val="tx1"/>
                </a:solidFill>
              </a:ln>
              <a:solidFill>
                <a:srgbClr val="B65B00"/>
              </a:solidFill>
              <a:latin typeface="Calligraph421 BT" pitchFamily="66" charset="0"/>
            </a:endParaRPr>
          </a:p>
          <a:p>
            <a:r>
              <a:rPr lang="es-ES" sz="3600" b="1" dirty="0" smtClean="0">
                <a:ln>
                  <a:solidFill>
                    <a:schemeClr val="tx1"/>
                  </a:solidFill>
                </a:ln>
                <a:solidFill>
                  <a:srgbClr val="B65B00"/>
                </a:solidFill>
                <a:latin typeface="Calligraph421 BT" pitchFamily="66" charset="0"/>
              </a:rPr>
              <a:t>Estudio de situaciones. </a:t>
            </a:r>
            <a:endParaRPr lang="es-VE" sz="3600" b="1" dirty="0" smtClean="0">
              <a:ln>
                <a:solidFill>
                  <a:schemeClr val="tx1"/>
                </a:solidFill>
              </a:ln>
              <a:solidFill>
                <a:srgbClr val="B65B00"/>
              </a:solidFill>
              <a:latin typeface="Calligraph421 BT" pitchFamily="66" charset="0"/>
            </a:endParaRPr>
          </a:p>
          <a:p>
            <a:r>
              <a:rPr lang="es-ES" sz="3600" b="1" dirty="0" smtClean="0">
                <a:ln>
                  <a:solidFill>
                    <a:schemeClr val="tx1"/>
                  </a:solidFill>
                </a:ln>
                <a:solidFill>
                  <a:srgbClr val="B65B00"/>
                </a:solidFill>
                <a:latin typeface="Calligraph421 BT" pitchFamily="66" charset="0"/>
              </a:rPr>
              <a:t>Paráfrasis.</a:t>
            </a:r>
            <a:endParaRPr lang="es-VE" sz="3600" b="1" dirty="0" smtClean="0">
              <a:ln>
                <a:solidFill>
                  <a:schemeClr val="tx1"/>
                </a:solidFill>
              </a:ln>
              <a:solidFill>
                <a:srgbClr val="B65B00"/>
              </a:solidFill>
              <a:latin typeface="Calligraph421 BT" pitchFamily="66" charset="0"/>
            </a:endParaRPr>
          </a:p>
          <a:p>
            <a:r>
              <a:rPr lang="es-ES" sz="3600" b="1" dirty="0" smtClean="0">
                <a:ln>
                  <a:solidFill>
                    <a:schemeClr val="tx1"/>
                  </a:solidFill>
                </a:ln>
                <a:solidFill>
                  <a:srgbClr val="B65B00"/>
                </a:solidFill>
                <a:latin typeface="Calligraph421 BT" pitchFamily="66" charset="0"/>
              </a:rPr>
              <a:t>Dramatización. </a:t>
            </a:r>
            <a:endParaRPr lang="es-VE" sz="3600" b="1" dirty="0" smtClean="0">
              <a:ln>
                <a:solidFill>
                  <a:schemeClr val="tx1"/>
                </a:solidFill>
              </a:ln>
              <a:solidFill>
                <a:srgbClr val="B65B00"/>
              </a:solidFill>
              <a:latin typeface="Calligraph421 BT" pitchFamily="66" charset="0"/>
            </a:endParaRPr>
          </a:p>
          <a:p>
            <a:r>
              <a:rPr lang="es-ES" sz="3600" b="1" dirty="0" smtClean="0">
                <a:ln>
                  <a:solidFill>
                    <a:schemeClr val="tx1"/>
                  </a:solidFill>
                </a:ln>
                <a:solidFill>
                  <a:srgbClr val="B65B00"/>
                </a:solidFill>
                <a:latin typeface="Calligraph421 BT" pitchFamily="66" charset="0"/>
              </a:rPr>
              <a:t>Excursiones.</a:t>
            </a:r>
            <a:endParaRPr lang="es-VE" sz="3600" b="1" dirty="0" smtClean="0">
              <a:ln>
                <a:solidFill>
                  <a:schemeClr val="tx1"/>
                </a:solidFill>
              </a:ln>
              <a:solidFill>
                <a:srgbClr val="B65B00"/>
              </a:solidFill>
              <a:latin typeface="Calligraph421 BT" pitchFamily="66" charset="0"/>
            </a:endParaRPr>
          </a:p>
          <a:p>
            <a:endParaRPr lang="es-VE" sz="3600" b="1" dirty="0">
              <a:ln>
                <a:solidFill>
                  <a:schemeClr val="tx1"/>
                </a:solidFill>
              </a:ln>
              <a:solidFill>
                <a:srgbClr val="B65B00"/>
              </a:solidFill>
              <a:latin typeface="Calligraph421 BT" pitchFamily="66" charset="0"/>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50" presetClass="entr" presetSubtype="0" decel="10000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 calcmode="lin" valueType="num">
                                      <p:cBhvr>
                                        <p:cTn id="10" dur="1000" fill="hold"/>
                                        <p:tgtEl>
                                          <p:spTgt spid="7170"/>
                                        </p:tgtEl>
                                        <p:attrNameLst>
                                          <p:attrName>ppt_w</p:attrName>
                                        </p:attrNameLst>
                                      </p:cBhvr>
                                      <p:tavLst>
                                        <p:tav tm="0">
                                          <p:val>
                                            <p:strVal val="#ppt_w+.3"/>
                                          </p:val>
                                        </p:tav>
                                        <p:tav tm="100000">
                                          <p:val>
                                            <p:strVal val="#ppt_w"/>
                                          </p:val>
                                        </p:tav>
                                      </p:tavLst>
                                    </p:anim>
                                    <p:anim calcmode="lin" valueType="num">
                                      <p:cBhvr>
                                        <p:cTn id="11" dur="1000" fill="hold"/>
                                        <p:tgtEl>
                                          <p:spTgt spid="7170"/>
                                        </p:tgtEl>
                                        <p:attrNameLst>
                                          <p:attrName>ppt_h</p:attrName>
                                        </p:attrNameLst>
                                      </p:cBhvr>
                                      <p:tavLst>
                                        <p:tav tm="0">
                                          <p:val>
                                            <p:strVal val="#ppt_h"/>
                                          </p:val>
                                        </p:tav>
                                        <p:tav tm="100000">
                                          <p:val>
                                            <p:strVal val="#ppt_h"/>
                                          </p:val>
                                        </p:tav>
                                      </p:tavLst>
                                    </p:anim>
                                    <p:animEffect transition="in" filter="fade">
                                      <p:cBhvr>
                                        <p:cTn id="12" dur="1000"/>
                                        <p:tgtEl>
                                          <p:spTgt spid="7170"/>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Left)">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strips(downLeft)">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strips(downLeft)">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strips(downLeft)">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strips(downLeft)">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Pr. Marcos Salas\Pictures\FOTOS\ZONA I\PROPATRIA 05\Picture 111.jpg"/>
          <p:cNvPicPr>
            <a:picLocks noChangeAspect="1" noChangeArrowheads="1"/>
          </p:cNvPicPr>
          <p:nvPr/>
        </p:nvPicPr>
        <p:blipFill>
          <a:blip r:embed="rId2" cstate="print"/>
          <a:srcRect/>
          <a:stretch>
            <a:fillRect/>
          </a:stretch>
        </p:blipFill>
        <p:spPr bwMode="auto">
          <a:xfrm>
            <a:off x="1" y="3357562"/>
            <a:ext cx="4440361" cy="333056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2 Marcador de contenido"/>
          <p:cNvSpPr>
            <a:spLocks noGrp="1"/>
          </p:cNvSpPr>
          <p:nvPr>
            <p:ph idx="1"/>
          </p:nvPr>
        </p:nvSpPr>
        <p:spPr>
          <a:xfrm>
            <a:off x="4243414" y="71414"/>
            <a:ext cx="4900618" cy="2422214"/>
          </a:xfrm>
        </p:spPr>
        <p:txBody>
          <a:bodyPr>
            <a:noAutofit/>
          </a:bodyPr>
          <a:lstStyle/>
          <a:p>
            <a:r>
              <a:rPr lang="es-ES" sz="4800" b="1" dirty="0" smtClean="0">
                <a:ln>
                  <a:solidFill>
                    <a:schemeClr val="tx1"/>
                  </a:solidFill>
                </a:ln>
                <a:solidFill>
                  <a:srgbClr val="ECAE00"/>
                </a:solidFill>
                <a:latin typeface="Calligraph421 BT" pitchFamily="66" charset="0"/>
              </a:rPr>
              <a:t> </a:t>
            </a:r>
            <a:r>
              <a:rPr lang="es-ES" sz="4800" b="1" dirty="0" smtClean="0">
                <a:ln>
                  <a:solidFill>
                    <a:schemeClr val="tx1"/>
                  </a:solidFill>
                </a:ln>
                <a:solidFill>
                  <a:srgbClr val="ECAE00"/>
                </a:solidFill>
                <a:latin typeface="Calligraph421 BT" pitchFamily="66" charset="0"/>
              </a:rPr>
              <a:t> </a:t>
            </a:r>
            <a:r>
              <a:rPr lang="es-ES" sz="4800" b="1" dirty="0" smtClean="0">
                <a:ln>
                  <a:solidFill>
                    <a:schemeClr val="tx1"/>
                  </a:solidFill>
                </a:ln>
                <a:solidFill>
                  <a:srgbClr val="ECAE00"/>
                </a:solidFill>
                <a:latin typeface="Calligraph421 BT" pitchFamily="66" charset="0"/>
              </a:rPr>
              <a:t>Dibujo y pintura</a:t>
            </a:r>
            <a:endParaRPr lang="es-VE" sz="4800" b="1" dirty="0" smtClean="0">
              <a:ln>
                <a:solidFill>
                  <a:schemeClr val="tx1"/>
                </a:solidFill>
              </a:ln>
              <a:solidFill>
                <a:srgbClr val="ECAE00"/>
              </a:solidFill>
              <a:latin typeface="Calligraph421 BT" pitchFamily="66" charset="0"/>
            </a:endParaRPr>
          </a:p>
          <a:p>
            <a:r>
              <a:rPr lang="es-ES" sz="4800" b="1" dirty="0" smtClean="0">
                <a:ln>
                  <a:solidFill>
                    <a:schemeClr val="tx1"/>
                  </a:solidFill>
                </a:ln>
                <a:solidFill>
                  <a:srgbClr val="ECAE00"/>
                </a:solidFill>
                <a:latin typeface="Calligraph421 BT" pitchFamily="66" charset="0"/>
              </a:rPr>
              <a:t> Mímicas</a:t>
            </a:r>
            <a:r>
              <a:rPr lang="es-VE" sz="4800" b="1" dirty="0" smtClean="0">
                <a:ln>
                  <a:solidFill>
                    <a:schemeClr val="tx1"/>
                  </a:solidFill>
                </a:ln>
                <a:solidFill>
                  <a:srgbClr val="ECAE00"/>
                </a:solidFill>
                <a:latin typeface="Calligraph421 BT" pitchFamily="66" charset="0"/>
              </a:rPr>
              <a:t>.</a:t>
            </a:r>
          </a:p>
          <a:p>
            <a:r>
              <a:rPr lang="es-ES" sz="4800" b="1" dirty="0" smtClean="0">
                <a:ln>
                  <a:solidFill>
                    <a:schemeClr val="tx1"/>
                  </a:solidFill>
                </a:ln>
                <a:solidFill>
                  <a:srgbClr val="ECAE00"/>
                </a:solidFill>
                <a:latin typeface="Calligraph421 BT" pitchFamily="66" charset="0"/>
              </a:rPr>
              <a:t>Dramatización. </a:t>
            </a:r>
            <a:endParaRPr lang="es-VE" sz="4800" b="1" dirty="0" smtClean="0">
              <a:ln>
                <a:solidFill>
                  <a:schemeClr val="tx1"/>
                </a:solidFill>
              </a:ln>
              <a:solidFill>
                <a:srgbClr val="ECAE00"/>
              </a:solidFill>
              <a:latin typeface="Calligraph421 BT" pitchFamily="66" charset="0"/>
            </a:endParaRPr>
          </a:p>
          <a:p>
            <a:r>
              <a:rPr lang="es-ES" sz="4800" b="1" dirty="0" smtClean="0">
                <a:ln>
                  <a:solidFill>
                    <a:schemeClr val="tx1"/>
                  </a:solidFill>
                </a:ln>
                <a:solidFill>
                  <a:srgbClr val="ECAE00"/>
                </a:solidFill>
                <a:latin typeface="Calligraph421 BT" pitchFamily="66" charset="0"/>
              </a:rPr>
              <a:t>Excursiones</a:t>
            </a:r>
            <a:r>
              <a:rPr lang="es-ES" sz="4800" b="1" dirty="0" smtClean="0">
                <a:ln>
                  <a:solidFill>
                    <a:schemeClr val="tx1"/>
                  </a:solidFill>
                </a:ln>
                <a:solidFill>
                  <a:srgbClr val="ECAE00"/>
                </a:solidFill>
                <a:latin typeface="Calligraph421 BT" pitchFamily="66" charset="0"/>
              </a:rPr>
              <a:t>.</a:t>
            </a:r>
          </a:p>
          <a:p>
            <a:r>
              <a:rPr lang="es-ES" sz="4800" b="1" dirty="0" smtClean="0">
                <a:ln>
                  <a:solidFill>
                    <a:schemeClr val="tx1"/>
                  </a:solidFill>
                </a:ln>
                <a:solidFill>
                  <a:srgbClr val="ECAE00"/>
                </a:solidFill>
                <a:latin typeface="Calligraph421 BT" pitchFamily="66" charset="0"/>
              </a:rPr>
              <a:t>Películas.</a:t>
            </a:r>
            <a:endParaRPr lang="es-VE" sz="4800" b="1" dirty="0" smtClean="0">
              <a:ln>
                <a:solidFill>
                  <a:schemeClr val="tx1"/>
                </a:solidFill>
              </a:ln>
              <a:solidFill>
                <a:srgbClr val="ECAE00"/>
              </a:solidFill>
              <a:latin typeface="Calligraph421 BT" pitchFamily="66" charset="0"/>
            </a:endParaRPr>
          </a:p>
          <a:p>
            <a:endParaRPr lang="es-VE" sz="4800" b="1" dirty="0" smtClean="0">
              <a:ln>
                <a:solidFill>
                  <a:schemeClr val="tx1"/>
                </a:solidFill>
              </a:ln>
              <a:solidFill>
                <a:srgbClr val="ECAE00"/>
              </a:solidFill>
              <a:latin typeface="Calligraph421 BT" pitchFamily="66" charset="0"/>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par>
                                <p:cTn id="21" presetID="47" presetClass="entr" presetSubtype="0" fill="hold" nodeType="withEffect">
                                  <p:stCondLst>
                                    <p:cond delay="0"/>
                                  </p:stCondLst>
                                  <p:childTnLst>
                                    <p:set>
                                      <p:cBhvr>
                                        <p:cTn id="22" dur="1" fill="hold">
                                          <p:stCondLst>
                                            <p:cond delay="0"/>
                                          </p:stCondLst>
                                        </p:cTn>
                                        <p:tgtEl>
                                          <p:spTgt spid="8194"/>
                                        </p:tgtEl>
                                        <p:attrNameLst>
                                          <p:attrName>style.visibility</p:attrName>
                                        </p:attrNameLst>
                                      </p:cBhvr>
                                      <p:to>
                                        <p:strVal val="visible"/>
                                      </p:to>
                                    </p:set>
                                    <p:animEffect transition="in" filter="fade">
                                      <p:cBhvr>
                                        <p:cTn id="23" dur="1000"/>
                                        <p:tgtEl>
                                          <p:spTgt spid="8194"/>
                                        </p:tgtEl>
                                      </p:cBhvr>
                                    </p:animEffect>
                                    <p:anim calcmode="lin" valueType="num">
                                      <p:cBhvr>
                                        <p:cTn id="24" dur="1000" fill="hold"/>
                                        <p:tgtEl>
                                          <p:spTgt spid="8194"/>
                                        </p:tgtEl>
                                        <p:attrNameLst>
                                          <p:attrName>ppt_x</p:attrName>
                                        </p:attrNameLst>
                                      </p:cBhvr>
                                      <p:tavLst>
                                        <p:tav tm="0">
                                          <p:val>
                                            <p:strVal val="#ppt_x"/>
                                          </p:val>
                                        </p:tav>
                                        <p:tav tm="100000">
                                          <p:val>
                                            <p:strVal val="#ppt_x"/>
                                          </p:val>
                                        </p:tav>
                                      </p:tavLst>
                                    </p:anim>
                                    <p:anim calcmode="lin" valueType="num">
                                      <p:cBhvr>
                                        <p:cTn id="25"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wipe(down)">
                                      <p:cBhvr>
                                        <p:cTn id="48" dur="580">
                                          <p:stCondLst>
                                            <p:cond delay="0"/>
                                          </p:stCondLst>
                                        </p:cTn>
                                        <p:tgtEl>
                                          <p:spTgt spid="3">
                                            <p:txEl>
                                              <p:pRg st="2" end="2"/>
                                            </p:txEl>
                                          </p:spTgt>
                                        </p:tgtEl>
                                      </p:cBhvr>
                                    </p:animEffect>
                                    <p:anim calcmode="lin" valueType="num">
                                      <p:cBhvr>
                                        <p:cTn id="49"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3">
                                            <p:txEl>
                                              <p:pRg st="2" end="2"/>
                                            </p:txEl>
                                          </p:spTgt>
                                        </p:tgtEl>
                                      </p:cBhvr>
                                      <p:to x="100000" y="60000"/>
                                    </p:animScale>
                                    <p:animScale>
                                      <p:cBhvr>
                                        <p:cTn id="55" dur="166" decel="50000">
                                          <p:stCondLst>
                                            <p:cond delay="676"/>
                                          </p:stCondLst>
                                        </p:cTn>
                                        <p:tgtEl>
                                          <p:spTgt spid="3">
                                            <p:txEl>
                                              <p:pRg st="2" end="2"/>
                                            </p:txEl>
                                          </p:spTgt>
                                        </p:tgtEl>
                                      </p:cBhvr>
                                      <p:to x="100000" y="100000"/>
                                    </p:animScale>
                                    <p:animScale>
                                      <p:cBhvr>
                                        <p:cTn id="56" dur="26">
                                          <p:stCondLst>
                                            <p:cond delay="1312"/>
                                          </p:stCondLst>
                                        </p:cTn>
                                        <p:tgtEl>
                                          <p:spTgt spid="3">
                                            <p:txEl>
                                              <p:pRg st="2" end="2"/>
                                            </p:txEl>
                                          </p:spTgt>
                                        </p:tgtEl>
                                      </p:cBhvr>
                                      <p:to x="100000" y="80000"/>
                                    </p:animScale>
                                    <p:animScale>
                                      <p:cBhvr>
                                        <p:cTn id="57" dur="166" decel="50000">
                                          <p:stCondLst>
                                            <p:cond delay="1338"/>
                                          </p:stCondLst>
                                        </p:cTn>
                                        <p:tgtEl>
                                          <p:spTgt spid="3">
                                            <p:txEl>
                                              <p:pRg st="2" end="2"/>
                                            </p:txEl>
                                          </p:spTgt>
                                        </p:tgtEl>
                                      </p:cBhvr>
                                      <p:to x="100000" y="100000"/>
                                    </p:animScale>
                                    <p:animScale>
                                      <p:cBhvr>
                                        <p:cTn id="58" dur="26">
                                          <p:stCondLst>
                                            <p:cond delay="1642"/>
                                          </p:stCondLst>
                                        </p:cTn>
                                        <p:tgtEl>
                                          <p:spTgt spid="3">
                                            <p:txEl>
                                              <p:pRg st="2" end="2"/>
                                            </p:txEl>
                                          </p:spTgt>
                                        </p:tgtEl>
                                      </p:cBhvr>
                                      <p:to x="100000" y="90000"/>
                                    </p:animScale>
                                    <p:animScale>
                                      <p:cBhvr>
                                        <p:cTn id="59" dur="166" decel="50000">
                                          <p:stCondLst>
                                            <p:cond delay="1668"/>
                                          </p:stCondLst>
                                        </p:cTn>
                                        <p:tgtEl>
                                          <p:spTgt spid="3">
                                            <p:txEl>
                                              <p:pRg st="2" end="2"/>
                                            </p:txEl>
                                          </p:spTgt>
                                        </p:tgtEl>
                                      </p:cBhvr>
                                      <p:to x="100000" y="100000"/>
                                    </p:animScale>
                                    <p:animScale>
                                      <p:cBhvr>
                                        <p:cTn id="60" dur="26">
                                          <p:stCondLst>
                                            <p:cond delay="1808"/>
                                          </p:stCondLst>
                                        </p:cTn>
                                        <p:tgtEl>
                                          <p:spTgt spid="3">
                                            <p:txEl>
                                              <p:pRg st="2" end="2"/>
                                            </p:txEl>
                                          </p:spTgt>
                                        </p:tgtEl>
                                      </p:cBhvr>
                                      <p:to x="100000" y="95000"/>
                                    </p:animScale>
                                    <p:animScale>
                                      <p:cBhvr>
                                        <p:cTn id="61" dur="166" decel="50000">
                                          <p:stCondLst>
                                            <p:cond delay="1834"/>
                                          </p:stCondLst>
                                        </p:cTn>
                                        <p:tgtEl>
                                          <p:spTgt spid="3">
                                            <p:txEl>
                                              <p:pRg st="2" end="2"/>
                                            </p:txEl>
                                          </p:spTgt>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3">
                                            <p:txEl>
                                              <p:pRg st="3" end="3"/>
                                            </p:txEl>
                                          </p:spTgt>
                                        </p:tgtEl>
                                        <p:attrNameLst>
                                          <p:attrName>style.visibility</p:attrName>
                                        </p:attrNameLst>
                                      </p:cBhvr>
                                      <p:to>
                                        <p:strVal val="visible"/>
                                      </p:to>
                                    </p:set>
                                    <p:animEffect transition="in" filter="wipe(down)">
                                      <p:cBhvr>
                                        <p:cTn id="66" dur="580">
                                          <p:stCondLst>
                                            <p:cond delay="0"/>
                                          </p:stCondLst>
                                        </p:cTn>
                                        <p:tgtEl>
                                          <p:spTgt spid="3">
                                            <p:txEl>
                                              <p:pRg st="3" end="3"/>
                                            </p:txEl>
                                          </p:spTgt>
                                        </p:tgtEl>
                                      </p:cBhvr>
                                    </p:animEffect>
                                    <p:anim calcmode="lin" valueType="num">
                                      <p:cBhvr>
                                        <p:cTn id="67"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2" dur="26">
                                          <p:stCondLst>
                                            <p:cond delay="650"/>
                                          </p:stCondLst>
                                        </p:cTn>
                                        <p:tgtEl>
                                          <p:spTgt spid="3">
                                            <p:txEl>
                                              <p:pRg st="3" end="3"/>
                                            </p:txEl>
                                          </p:spTgt>
                                        </p:tgtEl>
                                      </p:cBhvr>
                                      <p:to x="100000" y="60000"/>
                                    </p:animScale>
                                    <p:animScale>
                                      <p:cBhvr>
                                        <p:cTn id="73" dur="166" decel="50000">
                                          <p:stCondLst>
                                            <p:cond delay="676"/>
                                          </p:stCondLst>
                                        </p:cTn>
                                        <p:tgtEl>
                                          <p:spTgt spid="3">
                                            <p:txEl>
                                              <p:pRg st="3" end="3"/>
                                            </p:txEl>
                                          </p:spTgt>
                                        </p:tgtEl>
                                      </p:cBhvr>
                                      <p:to x="100000" y="100000"/>
                                    </p:animScale>
                                    <p:animScale>
                                      <p:cBhvr>
                                        <p:cTn id="74" dur="26">
                                          <p:stCondLst>
                                            <p:cond delay="1312"/>
                                          </p:stCondLst>
                                        </p:cTn>
                                        <p:tgtEl>
                                          <p:spTgt spid="3">
                                            <p:txEl>
                                              <p:pRg st="3" end="3"/>
                                            </p:txEl>
                                          </p:spTgt>
                                        </p:tgtEl>
                                      </p:cBhvr>
                                      <p:to x="100000" y="80000"/>
                                    </p:animScale>
                                    <p:animScale>
                                      <p:cBhvr>
                                        <p:cTn id="75" dur="166" decel="50000">
                                          <p:stCondLst>
                                            <p:cond delay="1338"/>
                                          </p:stCondLst>
                                        </p:cTn>
                                        <p:tgtEl>
                                          <p:spTgt spid="3">
                                            <p:txEl>
                                              <p:pRg st="3" end="3"/>
                                            </p:txEl>
                                          </p:spTgt>
                                        </p:tgtEl>
                                      </p:cBhvr>
                                      <p:to x="100000" y="100000"/>
                                    </p:animScale>
                                    <p:animScale>
                                      <p:cBhvr>
                                        <p:cTn id="76" dur="26">
                                          <p:stCondLst>
                                            <p:cond delay="1642"/>
                                          </p:stCondLst>
                                        </p:cTn>
                                        <p:tgtEl>
                                          <p:spTgt spid="3">
                                            <p:txEl>
                                              <p:pRg st="3" end="3"/>
                                            </p:txEl>
                                          </p:spTgt>
                                        </p:tgtEl>
                                      </p:cBhvr>
                                      <p:to x="100000" y="90000"/>
                                    </p:animScale>
                                    <p:animScale>
                                      <p:cBhvr>
                                        <p:cTn id="77" dur="166" decel="50000">
                                          <p:stCondLst>
                                            <p:cond delay="1668"/>
                                          </p:stCondLst>
                                        </p:cTn>
                                        <p:tgtEl>
                                          <p:spTgt spid="3">
                                            <p:txEl>
                                              <p:pRg st="3" end="3"/>
                                            </p:txEl>
                                          </p:spTgt>
                                        </p:tgtEl>
                                      </p:cBhvr>
                                      <p:to x="100000" y="100000"/>
                                    </p:animScale>
                                    <p:animScale>
                                      <p:cBhvr>
                                        <p:cTn id="78" dur="26">
                                          <p:stCondLst>
                                            <p:cond delay="1808"/>
                                          </p:stCondLst>
                                        </p:cTn>
                                        <p:tgtEl>
                                          <p:spTgt spid="3">
                                            <p:txEl>
                                              <p:pRg st="3" end="3"/>
                                            </p:txEl>
                                          </p:spTgt>
                                        </p:tgtEl>
                                      </p:cBhvr>
                                      <p:to x="100000" y="95000"/>
                                    </p:animScale>
                                    <p:animScale>
                                      <p:cBhvr>
                                        <p:cTn id="79" dur="166" decel="50000">
                                          <p:stCondLst>
                                            <p:cond delay="1834"/>
                                          </p:stCondLst>
                                        </p:cTn>
                                        <p:tgtEl>
                                          <p:spTgt spid="3">
                                            <p:txEl>
                                              <p:pRg st="3" end="3"/>
                                            </p:txEl>
                                          </p:spTgt>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3">
                                            <p:txEl>
                                              <p:pRg st="4" end="4"/>
                                            </p:txEl>
                                          </p:spTgt>
                                        </p:tgtEl>
                                        <p:attrNameLst>
                                          <p:attrName>style.visibility</p:attrName>
                                        </p:attrNameLst>
                                      </p:cBhvr>
                                      <p:to>
                                        <p:strVal val="visible"/>
                                      </p:to>
                                    </p:set>
                                    <p:animEffect transition="in" filter="wipe(down)">
                                      <p:cBhvr>
                                        <p:cTn id="84" dur="580">
                                          <p:stCondLst>
                                            <p:cond delay="0"/>
                                          </p:stCondLst>
                                        </p:cTn>
                                        <p:tgtEl>
                                          <p:spTgt spid="3">
                                            <p:txEl>
                                              <p:pRg st="4" end="4"/>
                                            </p:txEl>
                                          </p:spTgt>
                                        </p:tgtEl>
                                      </p:cBhvr>
                                    </p:animEffect>
                                    <p:anim calcmode="lin" valueType="num">
                                      <p:cBhvr>
                                        <p:cTn id="85"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0" dur="26">
                                          <p:stCondLst>
                                            <p:cond delay="650"/>
                                          </p:stCondLst>
                                        </p:cTn>
                                        <p:tgtEl>
                                          <p:spTgt spid="3">
                                            <p:txEl>
                                              <p:pRg st="4" end="4"/>
                                            </p:txEl>
                                          </p:spTgt>
                                        </p:tgtEl>
                                      </p:cBhvr>
                                      <p:to x="100000" y="60000"/>
                                    </p:animScale>
                                    <p:animScale>
                                      <p:cBhvr>
                                        <p:cTn id="91" dur="166" decel="50000">
                                          <p:stCondLst>
                                            <p:cond delay="676"/>
                                          </p:stCondLst>
                                        </p:cTn>
                                        <p:tgtEl>
                                          <p:spTgt spid="3">
                                            <p:txEl>
                                              <p:pRg st="4" end="4"/>
                                            </p:txEl>
                                          </p:spTgt>
                                        </p:tgtEl>
                                      </p:cBhvr>
                                      <p:to x="100000" y="100000"/>
                                    </p:animScale>
                                    <p:animScale>
                                      <p:cBhvr>
                                        <p:cTn id="92" dur="26">
                                          <p:stCondLst>
                                            <p:cond delay="1312"/>
                                          </p:stCondLst>
                                        </p:cTn>
                                        <p:tgtEl>
                                          <p:spTgt spid="3">
                                            <p:txEl>
                                              <p:pRg st="4" end="4"/>
                                            </p:txEl>
                                          </p:spTgt>
                                        </p:tgtEl>
                                      </p:cBhvr>
                                      <p:to x="100000" y="80000"/>
                                    </p:animScale>
                                    <p:animScale>
                                      <p:cBhvr>
                                        <p:cTn id="93" dur="166" decel="50000">
                                          <p:stCondLst>
                                            <p:cond delay="1338"/>
                                          </p:stCondLst>
                                        </p:cTn>
                                        <p:tgtEl>
                                          <p:spTgt spid="3">
                                            <p:txEl>
                                              <p:pRg st="4" end="4"/>
                                            </p:txEl>
                                          </p:spTgt>
                                        </p:tgtEl>
                                      </p:cBhvr>
                                      <p:to x="100000" y="100000"/>
                                    </p:animScale>
                                    <p:animScale>
                                      <p:cBhvr>
                                        <p:cTn id="94" dur="26">
                                          <p:stCondLst>
                                            <p:cond delay="1642"/>
                                          </p:stCondLst>
                                        </p:cTn>
                                        <p:tgtEl>
                                          <p:spTgt spid="3">
                                            <p:txEl>
                                              <p:pRg st="4" end="4"/>
                                            </p:txEl>
                                          </p:spTgt>
                                        </p:tgtEl>
                                      </p:cBhvr>
                                      <p:to x="100000" y="90000"/>
                                    </p:animScale>
                                    <p:animScale>
                                      <p:cBhvr>
                                        <p:cTn id="95" dur="166" decel="50000">
                                          <p:stCondLst>
                                            <p:cond delay="1668"/>
                                          </p:stCondLst>
                                        </p:cTn>
                                        <p:tgtEl>
                                          <p:spTgt spid="3">
                                            <p:txEl>
                                              <p:pRg st="4" end="4"/>
                                            </p:txEl>
                                          </p:spTgt>
                                        </p:tgtEl>
                                      </p:cBhvr>
                                      <p:to x="100000" y="100000"/>
                                    </p:animScale>
                                    <p:animScale>
                                      <p:cBhvr>
                                        <p:cTn id="96" dur="26">
                                          <p:stCondLst>
                                            <p:cond delay="1808"/>
                                          </p:stCondLst>
                                        </p:cTn>
                                        <p:tgtEl>
                                          <p:spTgt spid="3">
                                            <p:txEl>
                                              <p:pRg st="4" end="4"/>
                                            </p:txEl>
                                          </p:spTgt>
                                        </p:tgtEl>
                                      </p:cBhvr>
                                      <p:to x="100000" y="95000"/>
                                    </p:animScale>
                                    <p:animScale>
                                      <p:cBhvr>
                                        <p:cTn id="97"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VE"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NIVELES DE APRENDIZAJE</a:t>
            </a:r>
            <a:endParaRPr lang="es-VE"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endParaRPr>
          </a:p>
        </p:txBody>
      </p:sp>
      <p:pic>
        <p:nvPicPr>
          <p:cNvPr id="14338" name="Picture 2" descr="C:\Users\Pr. Marcos Salas\Pictures\RELIGIÓN\BIBLIA\01-Biblia\Biblia-Estudio\Estudio-Gente-17.jpg"/>
          <p:cNvPicPr>
            <a:picLocks noChangeAspect="1" noChangeArrowheads="1"/>
          </p:cNvPicPr>
          <p:nvPr/>
        </p:nvPicPr>
        <p:blipFill>
          <a:blip r:embed="rId2"/>
          <a:srcRect/>
          <a:stretch>
            <a:fillRect/>
          </a:stretch>
        </p:blipFill>
        <p:spPr bwMode="auto">
          <a:xfrm>
            <a:off x="4429124" y="3357562"/>
            <a:ext cx="4635504" cy="34766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800" decel="100000"/>
                                        <p:tgtEl>
                                          <p:spTgt spid="14338"/>
                                        </p:tgtEl>
                                      </p:cBhvr>
                                    </p:animEffect>
                                    <p:anim calcmode="lin" valueType="num">
                                      <p:cBhvr>
                                        <p:cTn id="8" dur="800" decel="100000" fill="hold"/>
                                        <p:tgtEl>
                                          <p:spTgt spid="14338"/>
                                        </p:tgtEl>
                                        <p:attrNameLst>
                                          <p:attrName>style.rotation</p:attrName>
                                        </p:attrNameLst>
                                      </p:cBhvr>
                                      <p:tavLst>
                                        <p:tav tm="0">
                                          <p:val>
                                            <p:fltVal val="-90"/>
                                          </p:val>
                                        </p:tav>
                                        <p:tav tm="100000">
                                          <p:val>
                                            <p:fltVal val="0"/>
                                          </p:val>
                                        </p:tav>
                                      </p:tavLst>
                                    </p:anim>
                                    <p:anim calcmode="lin" valueType="num">
                                      <p:cBhvr>
                                        <p:cTn id="9" dur="800" decel="100000" fill="hold"/>
                                        <p:tgtEl>
                                          <p:spTgt spid="14338"/>
                                        </p:tgtEl>
                                        <p:attrNameLst>
                                          <p:attrName>ppt_x</p:attrName>
                                        </p:attrNameLst>
                                      </p:cBhvr>
                                      <p:tavLst>
                                        <p:tav tm="0">
                                          <p:val>
                                            <p:strVal val="#ppt_x+0.4"/>
                                          </p:val>
                                        </p:tav>
                                        <p:tav tm="100000">
                                          <p:val>
                                            <p:strVal val="#ppt_x-0.05"/>
                                          </p:val>
                                        </p:tav>
                                      </p:tavLst>
                                    </p:anim>
                                    <p:anim calcmode="lin" valueType="num">
                                      <p:cBhvr>
                                        <p:cTn id="10" dur="800" decel="100000" fill="hold"/>
                                        <p:tgtEl>
                                          <p:spTgt spid="143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3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3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C:\Users\Pr. Marcos Salas\Pictures\RELIGIOSAS\BIBLIA\01-Biblia\Biblia-Especiales\Biblia-Esp-01-Subrayada.JPG"/>
          <p:cNvPicPr>
            <a:picLocks noChangeAspect="1" noChangeArrowheads="1"/>
          </p:cNvPicPr>
          <p:nvPr/>
        </p:nvPicPr>
        <p:blipFill>
          <a:blip r:embed="rId3"/>
          <a:srcRect/>
          <a:stretch>
            <a:fillRect/>
          </a:stretch>
        </p:blipFill>
        <p:spPr bwMode="auto">
          <a:xfrm>
            <a:off x="4865686" y="0"/>
            <a:ext cx="4278314" cy="3208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5" name="Rectangle 3"/>
          <p:cNvSpPr>
            <a:spLocks noGrp="1" noChangeArrowheads="1"/>
          </p:cNvSpPr>
          <p:nvPr>
            <p:ph type="ctrTitle"/>
          </p:nvPr>
        </p:nvSpPr>
        <p:spPr>
          <a:xfrm>
            <a:off x="457200" y="2590800"/>
            <a:ext cx="8305800" cy="1143000"/>
          </a:xfrm>
          <a:effectLst>
            <a:outerShdw dist="107763" dir="13500000" algn="ctr" rotWithShape="0">
              <a:schemeClr val="bg2"/>
            </a:outerShdw>
          </a:effectLst>
        </p:spPr>
        <p:txBody>
          <a:bodyPr/>
          <a:lstStyle/>
          <a:p>
            <a:pPr algn="ctr"/>
            <a:r>
              <a:rPr lang="es-VE" sz="600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angle" pitchFamily="2" charset="0"/>
              </a:rPr>
              <a:t>El estudio de la Biblia</a:t>
            </a:r>
            <a:endParaRPr lang="es-VE" sz="600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angle" pitchFamily="2" charset="0"/>
            </a:endParaRPr>
          </a:p>
        </p:txBody>
      </p:sp>
      <p:sp>
        <p:nvSpPr>
          <p:cNvPr id="3076" name="Rectangle 4"/>
          <p:cNvSpPr>
            <a:spLocks noGrp="1" noChangeArrowheads="1"/>
          </p:cNvSpPr>
          <p:nvPr>
            <p:ph type="subTitle" idx="1"/>
          </p:nvPr>
        </p:nvSpPr>
        <p:spPr>
          <a:xfrm>
            <a:off x="0" y="4800600"/>
            <a:ext cx="4876800" cy="1752600"/>
          </a:xfrm>
          <a:effectLst>
            <a:outerShdw dist="35921" dir="2700000" algn="ctr" rotWithShape="0">
              <a:schemeClr val="bg1">
                <a:alpha val="50000"/>
              </a:schemeClr>
            </a:outerShdw>
          </a:effectLst>
        </p:spPr>
        <p:txBody>
          <a:bodyPr/>
          <a:lstStyle/>
          <a:p>
            <a:r>
              <a:rPr lang="es-VE" sz="4000" dirty="0" smtClean="0">
                <a:effectLst>
                  <a:outerShdw blurRad="38100" dist="38100" dir="2700000" algn="tl">
                    <a:srgbClr val="C0C0C0"/>
                  </a:outerShdw>
                </a:effectLst>
                <a:latin typeface="Calligraph421 BT" pitchFamily="66" charset="0"/>
              </a:rPr>
              <a:t>Técnicas y herramientas</a:t>
            </a:r>
            <a:endParaRPr lang="es-VE" sz="4000" dirty="0">
              <a:effectLst>
                <a:outerShdw blurRad="38100" dist="38100" dir="2700000" algn="tl">
                  <a:srgbClr val="C0C0C0"/>
                </a:outerShdw>
              </a:effectLst>
              <a:latin typeface="Calligraph421 BT" pitchFamily="66"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plus(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Pr. Marcos Salas\Pictures\FOTOS\ZONA I\FESTIVAL JULIO 08\DSCN0018.JPG"/>
          <p:cNvPicPr>
            <a:picLocks noChangeAspect="1" noChangeArrowheads="1"/>
          </p:cNvPicPr>
          <p:nvPr/>
        </p:nvPicPr>
        <p:blipFill>
          <a:blip r:embed="rId2" cstate="print"/>
          <a:srcRect/>
          <a:stretch>
            <a:fillRect/>
          </a:stretch>
        </p:blipFill>
        <p:spPr bwMode="auto">
          <a:xfrm>
            <a:off x="3618635" y="2714620"/>
            <a:ext cx="4853853" cy="36401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3 Marcador de contenido"/>
          <p:cNvSpPr>
            <a:spLocks noGrp="1"/>
          </p:cNvSpPr>
          <p:nvPr>
            <p:ph idx="1"/>
          </p:nvPr>
        </p:nvSpPr>
        <p:spPr>
          <a:xfrm>
            <a:off x="0" y="0"/>
            <a:ext cx="8229600" cy="2000240"/>
          </a:xfrm>
        </p:spPr>
        <p:txBody>
          <a:bodyPr>
            <a:noAutofit/>
          </a:bodyPr>
          <a:lstStyle/>
          <a:p>
            <a:pPr marL="742950" indent="-742950">
              <a:buFont typeface="+mj-lt"/>
              <a:buAutoNum type="arabicPeriod"/>
            </a:pPr>
            <a:r>
              <a:rPr lang="es-ES" sz="4400" b="1" dirty="0" smtClean="0">
                <a:ln>
                  <a:solidFill>
                    <a:schemeClr val="tx1"/>
                  </a:solidFill>
                </a:ln>
                <a:solidFill>
                  <a:srgbClr val="FF0000"/>
                </a:solidFill>
                <a:latin typeface="Calligraph421 BT" pitchFamily="66" charset="0"/>
              </a:rPr>
              <a:t>Nivel de memorización </a:t>
            </a:r>
            <a:endParaRPr lang="es-VE" sz="4400" b="1" dirty="0" smtClean="0">
              <a:ln>
                <a:solidFill>
                  <a:schemeClr val="tx1"/>
                </a:solidFill>
              </a:ln>
              <a:solidFill>
                <a:srgbClr val="FF0000"/>
              </a:solidFill>
              <a:latin typeface="Calligraph421 BT" pitchFamily="66" charset="0"/>
            </a:endParaRPr>
          </a:p>
          <a:p>
            <a:pPr marL="742950" indent="-742950">
              <a:buFont typeface="+mj-lt"/>
              <a:buAutoNum type="arabicPeriod"/>
            </a:pPr>
            <a:r>
              <a:rPr lang="es-ES" sz="4400" b="1" dirty="0" smtClean="0">
                <a:ln>
                  <a:solidFill>
                    <a:schemeClr val="tx1"/>
                  </a:solidFill>
                </a:ln>
                <a:solidFill>
                  <a:srgbClr val="FF0000"/>
                </a:solidFill>
                <a:latin typeface="Calligraph421 BT" pitchFamily="66" charset="0"/>
              </a:rPr>
              <a:t>Nivel de comprensión de los hechos, hechos deben ser analizados y transformados en conceptos. </a:t>
            </a:r>
            <a:endParaRPr lang="es-VE" sz="4400" b="1" dirty="0" smtClean="0">
              <a:ln>
                <a:solidFill>
                  <a:schemeClr val="tx1"/>
                </a:solidFill>
              </a:ln>
              <a:solidFill>
                <a:srgbClr val="FF0000"/>
              </a:solidFill>
              <a:latin typeface="Calligraph421 BT" pitchFamily="66" charset="0"/>
            </a:endParaRPr>
          </a:p>
          <a:p>
            <a:endParaRPr lang="es-VE" sz="4400" b="1" dirty="0">
              <a:ln>
                <a:solidFill>
                  <a:schemeClr val="tx1"/>
                </a:solidFill>
              </a:ln>
              <a:solidFill>
                <a:srgbClr val="FF0000"/>
              </a:solidFill>
              <a:latin typeface="Calligraph421 BT" pitchFamily="66"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0242"/>
                                        </p:tgtEl>
                                        <p:attrNameLst>
                                          <p:attrName>style.visibility</p:attrName>
                                        </p:attrNameLst>
                                      </p:cBhvr>
                                      <p:to>
                                        <p:strVal val="visible"/>
                                      </p:to>
                                    </p:set>
                                    <p:anim calcmode="lin" valueType="num">
                                      <p:cBhvr>
                                        <p:cTn id="12" dur="500" fill="hold"/>
                                        <p:tgtEl>
                                          <p:spTgt spid="10242"/>
                                        </p:tgtEl>
                                        <p:attrNameLst>
                                          <p:attrName>ppt_w</p:attrName>
                                        </p:attrNameLst>
                                      </p:cBhvr>
                                      <p:tavLst>
                                        <p:tav tm="0">
                                          <p:val>
                                            <p:fltVal val="0"/>
                                          </p:val>
                                        </p:tav>
                                        <p:tav tm="100000">
                                          <p:val>
                                            <p:strVal val="#ppt_w"/>
                                          </p:val>
                                        </p:tav>
                                      </p:tavLst>
                                    </p:anim>
                                    <p:anim calcmode="lin" valueType="num">
                                      <p:cBhvr>
                                        <p:cTn id="13" dur="500" fill="hold"/>
                                        <p:tgtEl>
                                          <p:spTgt spid="10242"/>
                                        </p:tgtEl>
                                        <p:attrNameLst>
                                          <p:attrName>ppt_h</p:attrName>
                                        </p:attrNameLst>
                                      </p:cBhvr>
                                      <p:tavLst>
                                        <p:tav tm="0">
                                          <p:val>
                                            <p:fltVal val="0"/>
                                          </p:val>
                                        </p:tav>
                                        <p:tav tm="100000">
                                          <p:val>
                                            <p:strVal val="#ppt_h"/>
                                          </p:val>
                                        </p:tav>
                                      </p:tavLst>
                                    </p:anim>
                                    <p:anim calcmode="lin" valueType="num">
                                      <p:cBhvr>
                                        <p:cTn id="14" dur="500" fill="hold"/>
                                        <p:tgtEl>
                                          <p:spTgt spid="10242"/>
                                        </p:tgtEl>
                                        <p:attrNameLst>
                                          <p:attrName>style.rotation</p:attrName>
                                        </p:attrNameLst>
                                      </p:cBhvr>
                                      <p:tavLst>
                                        <p:tav tm="0">
                                          <p:val>
                                            <p:fltVal val="360"/>
                                          </p:val>
                                        </p:tav>
                                        <p:tav tm="100000">
                                          <p:val>
                                            <p:fltVal val="0"/>
                                          </p:val>
                                        </p:tav>
                                      </p:tavLst>
                                    </p:anim>
                                    <p:animEffect transition="in" filter="fade">
                                      <p:cBhvr>
                                        <p:cTn id="15" dur="500"/>
                                        <p:tgtEl>
                                          <p:spTgt spid="10242"/>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Pr. Marcos Salas\Pictures\FOTOS\ZONA I\FESTIVAL JULIO 08\DSCN0048.JPG"/>
          <p:cNvPicPr>
            <a:picLocks noChangeAspect="1" noChangeArrowheads="1"/>
          </p:cNvPicPr>
          <p:nvPr/>
        </p:nvPicPr>
        <p:blipFill>
          <a:blip r:embed="rId2" cstate="print"/>
          <a:srcRect/>
          <a:stretch>
            <a:fillRect/>
          </a:stretch>
        </p:blipFill>
        <p:spPr bwMode="auto">
          <a:xfrm>
            <a:off x="1" y="482479"/>
            <a:ext cx="5357818" cy="40180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2 Marcador de contenido"/>
          <p:cNvSpPr>
            <a:spLocks noGrp="1"/>
          </p:cNvSpPr>
          <p:nvPr>
            <p:ph idx="1"/>
          </p:nvPr>
        </p:nvSpPr>
        <p:spPr>
          <a:xfrm>
            <a:off x="3143240" y="3643314"/>
            <a:ext cx="5929354" cy="3143272"/>
          </a:xfrm>
          <a:solidFill>
            <a:schemeClr val="bg2">
              <a:lumMod val="90000"/>
            </a:schemeClr>
          </a:solidFill>
        </p:spPr>
        <p:txBody>
          <a:bodyPr>
            <a:normAutofit/>
          </a:bodyPr>
          <a:lstStyle/>
          <a:p>
            <a:pPr marL="514350" indent="-514350">
              <a:buAutoNum type="arabicPeriod" startAt="3"/>
            </a:pPr>
            <a:r>
              <a:rPr lang="es-ES" sz="3200" b="1" dirty="0" smtClean="0">
                <a:latin typeface="Calligraph421 BT" pitchFamily="66" charset="0"/>
              </a:rPr>
              <a:t>Nivel </a:t>
            </a:r>
            <a:r>
              <a:rPr lang="es-ES" sz="3200" b="1" dirty="0" smtClean="0">
                <a:latin typeface="Calligraph421 BT" pitchFamily="66" charset="0"/>
              </a:rPr>
              <a:t>de generalizaciones y </a:t>
            </a:r>
            <a:r>
              <a:rPr lang="es-ES" sz="3200" b="1" dirty="0" smtClean="0">
                <a:latin typeface="Calligraph421 BT" pitchFamily="66" charset="0"/>
              </a:rPr>
              <a:t>repeticiones.</a:t>
            </a:r>
            <a:endParaRPr lang="es-VE" sz="3200" b="1" dirty="0" smtClean="0">
              <a:latin typeface="Calligraph421 BT" pitchFamily="66" charset="0"/>
            </a:endParaRPr>
          </a:p>
          <a:p>
            <a:pPr marL="880110" lvl="1" indent="-514350">
              <a:buAutoNum type="arabicPeriod" startAt="3"/>
            </a:pPr>
            <a:r>
              <a:rPr lang="es-ES" sz="3000" b="1" dirty="0" smtClean="0">
                <a:latin typeface="Calligraph421 BT" pitchFamily="66" charset="0"/>
              </a:rPr>
              <a:t>Significa </a:t>
            </a:r>
            <a:r>
              <a:rPr lang="es-ES" sz="3000" b="1" dirty="0" smtClean="0">
                <a:latin typeface="Calligraph421 BT" pitchFamily="66" charset="0"/>
              </a:rPr>
              <a:t>recordar las verdades de la lección, dando significado a los hechos. </a:t>
            </a:r>
            <a:endParaRPr lang="es-VE" sz="3000" b="1" dirty="0" smtClean="0">
              <a:latin typeface="Calligraph421 BT" pitchFamily="66" charset="0"/>
            </a:endParaRPr>
          </a:p>
          <a:p>
            <a:endParaRPr lang="es-VE" sz="3200" b="1" dirty="0">
              <a:latin typeface="Calligraph421 BT" pitchFamily="66"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800" decel="100000"/>
                                        <p:tgtEl>
                                          <p:spTgt spid="11266"/>
                                        </p:tgtEl>
                                      </p:cBhvr>
                                    </p:animEffect>
                                    <p:anim calcmode="lin" valueType="num">
                                      <p:cBhvr>
                                        <p:cTn id="8" dur="800" decel="100000" fill="hold"/>
                                        <p:tgtEl>
                                          <p:spTgt spid="11266"/>
                                        </p:tgtEl>
                                        <p:attrNameLst>
                                          <p:attrName>style.rotation</p:attrName>
                                        </p:attrNameLst>
                                      </p:cBhvr>
                                      <p:tavLst>
                                        <p:tav tm="0">
                                          <p:val>
                                            <p:fltVal val="-90"/>
                                          </p:val>
                                        </p:tav>
                                        <p:tav tm="100000">
                                          <p:val>
                                            <p:fltVal val="0"/>
                                          </p:val>
                                        </p:tav>
                                      </p:tavLst>
                                    </p:anim>
                                    <p:anim calcmode="lin" valueType="num">
                                      <p:cBhvr>
                                        <p:cTn id="9" dur="800" decel="100000" fill="hold"/>
                                        <p:tgtEl>
                                          <p:spTgt spid="11266"/>
                                        </p:tgtEl>
                                        <p:attrNameLst>
                                          <p:attrName>ppt_x</p:attrName>
                                        </p:attrNameLst>
                                      </p:cBhvr>
                                      <p:tavLst>
                                        <p:tav tm="0">
                                          <p:val>
                                            <p:strVal val="#ppt_x+0.4"/>
                                          </p:val>
                                        </p:tav>
                                        <p:tav tm="100000">
                                          <p:val>
                                            <p:strVal val="#ppt_x-0.05"/>
                                          </p:val>
                                        </p:tav>
                                      </p:tavLst>
                                    </p:anim>
                                    <p:anim calcmode="lin" valueType="num">
                                      <p:cBhvr>
                                        <p:cTn id="10" dur="800" decel="100000" fill="hold"/>
                                        <p:tgtEl>
                                          <p:spTgt spid="1126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26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26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5" name="Picture 7" descr="C:\Users\Pr. Marcos Salas\Pictures\RELIGIOSAS\JESUS\con_apóstoles\jesus_apostoles_11.jpg"/>
          <p:cNvPicPr>
            <a:picLocks noChangeAspect="1" noChangeArrowheads="1"/>
          </p:cNvPicPr>
          <p:nvPr/>
        </p:nvPicPr>
        <p:blipFill>
          <a:blip r:embed="rId2"/>
          <a:srcRect/>
          <a:stretch>
            <a:fillRect/>
          </a:stretch>
        </p:blipFill>
        <p:spPr bwMode="auto">
          <a:xfrm>
            <a:off x="7143768" y="3376683"/>
            <a:ext cx="2000231" cy="348131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2 Marcador de contenido"/>
          <p:cNvSpPr>
            <a:spLocks noGrp="1"/>
          </p:cNvSpPr>
          <p:nvPr>
            <p:ph idx="1"/>
          </p:nvPr>
        </p:nvSpPr>
        <p:spPr>
          <a:xfrm>
            <a:off x="-32" y="40012"/>
            <a:ext cx="8229600" cy="4389120"/>
          </a:xfrm>
        </p:spPr>
        <p:txBody>
          <a:bodyPr>
            <a:noAutofit/>
          </a:bodyPr>
          <a:lstStyle/>
          <a:p>
            <a:pPr>
              <a:buNone/>
            </a:pPr>
            <a:r>
              <a:rPr lang="es-ES" sz="3600" b="1" i="1" dirty="0" smtClean="0">
                <a:ln>
                  <a:solidFill>
                    <a:schemeClr val="tx1"/>
                  </a:solidFill>
                </a:ln>
                <a:solidFill>
                  <a:srgbClr val="00B050"/>
                </a:solidFill>
                <a:latin typeface="Calligraph421 BT" pitchFamily="66" charset="0"/>
              </a:rPr>
              <a:t>“Los maestros deben inducir a sus alumnos a pensar y a entender claramente la verdad.  No basta que el maestro explique, o que el alumno crea; debe despertarse en él el espíritu de investigación, y debe acostumbrarse a expresar la verdad con sus propias palabras, poniendo de manifiesto que ve su fuerza y sabe aplicarla.”  (Testimonies </a:t>
            </a:r>
            <a:r>
              <a:rPr lang="es-ES" sz="3600" b="1" i="1" dirty="0" err="1" smtClean="0">
                <a:ln>
                  <a:solidFill>
                    <a:schemeClr val="tx1"/>
                  </a:solidFill>
                </a:ln>
                <a:solidFill>
                  <a:srgbClr val="00B050"/>
                </a:solidFill>
                <a:latin typeface="Calligraph421 BT" pitchFamily="66" charset="0"/>
              </a:rPr>
              <a:t>for</a:t>
            </a:r>
            <a:r>
              <a:rPr lang="es-ES" sz="3600" b="1" i="1" dirty="0" smtClean="0">
                <a:ln>
                  <a:solidFill>
                    <a:schemeClr val="tx1"/>
                  </a:solidFill>
                </a:ln>
                <a:solidFill>
                  <a:srgbClr val="00B050"/>
                </a:solidFill>
                <a:latin typeface="Calligraph421 BT" pitchFamily="66" charset="0"/>
              </a:rPr>
              <a:t> </a:t>
            </a:r>
            <a:r>
              <a:rPr lang="es-ES" sz="3600" b="1" i="1" dirty="0" err="1" smtClean="0">
                <a:ln>
                  <a:solidFill>
                    <a:schemeClr val="tx1"/>
                  </a:solidFill>
                </a:ln>
                <a:solidFill>
                  <a:srgbClr val="00B050"/>
                </a:solidFill>
                <a:latin typeface="Calligraph421 BT" pitchFamily="66" charset="0"/>
              </a:rPr>
              <a:t>the</a:t>
            </a:r>
            <a:r>
              <a:rPr lang="es-ES" sz="3600" b="1" i="1" dirty="0" smtClean="0">
                <a:ln>
                  <a:solidFill>
                    <a:schemeClr val="tx1"/>
                  </a:solidFill>
                </a:ln>
                <a:solidFill>
                  <a:srgbClr val="00B050"/>
                </a:solidFill>
                <a:latin typeface="Calligraph421 BT" pitchFamily="66" charset="0"/>
              </a:rPr>
              <a:t> </a:t>
            </a:r>
            <a:r>
              <a:rPr lang="es-ES" sz="3600" b="1" i="1" dirty="0" err="1" smtClean="0">
                <a:ln>
                  <a:solidFill>
                    <a:schemeClr val="tx1"/>
                  </a:solidFill>
                </a:ln>
                <a:solidFill>
                  <a:srgbClr val="00B050"/>
                </a:solidFill>
                <a:latin typeface="Calligraph421 BT" pitchFamily="66" charset="0"/>
              </a:rPr>
              <a:t>Church</a:t>
            </a:r>
            <a:r>
              <a:rPr lang="es-ES" sz="3600" b="1" i="1" dirty="0" smtClean="0">
                <a:ln>
                  <a:solidFill>
                    <a:schemeClr val="tx1"/>
                  </a:solidFill>
                </a:ln>
                <a:solidFill>
                  <a:srgbClr val="00B050"/>
                </a:solidFill>
                <a:latin typeface="Calligraph421 BT" pitchFamily="66" charset="0"/>
              </a:rPr>
              <a:t>, Vol. 6, p. 154)</a:t>
            </a:r>
            <a:endParaRPr lang="es-VE" sz="3600" b="1" dirty="0" smtClean="0">
              <a:ln>
                <a:solidFill>
                  <a:schemeClr val="tx1"/>
                </a:solidFill>
              </a:ln>
              <a:solidFill>
                <a:srgbClr val="00B050"/>
              </a:solidFill>
              <a:latin typeface="Calligraph421 BT" pitchFamily="66" charset="0"/>
            </a:endParaRPr>
          </a:p>
          <a:p>
            <a:pPr>
              <a:buNone/>
            </a:pPr>
            <a:endParaRPr lang="es-VE" sz="3600" b="1" dirty="0">
              <a:ln>
                <a:solidFill>
                  <a:schemeClr val="tx1"/>
                </a:solidFill>
              </a:ln>
              <a:solidFill>
                <a:srgbClr val="00B050"/>
              </a:solidFill>
              <a:latin typeface="Calligraph421 BT" pitchFamily="66"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2295"/>
                                        </p:tgtEl>
                                        <p:attrNameLst>
                                          <p:attrName>style.visibility</p:attrName>
                                        </p:attrNameLst>
                                      </p:cBhvr>
                                      <p:to>
                                        <p:strVal val="visible"/>
                                      </p:to>
                                    </p:set>
                                    <p:anim calcmode="lin" valueType="num">
                                      <p:cBhvr>
                                        <p:cTn id="7" dur="500" decel="50000" fill="hold">
                                          <p:stCondLst>
                                            <p:cond delay="0"/>
                                          </p:stCondLst>
                                        </p:cTn>
                                        <p:tgtEl>
                                          <p:spTgt spid="1229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29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295"/>
                                        </p:tgtEl>
                                        <p:attrNameLst>
                                          <p:attrName>ppt_w</p:attrName>
                                        </p:attrNameLst>
                                      </p:cBhvr>
                                      <p:tavLst>
                                        <p:tav tm="0">
                                          <p:val>
                                            <p:strVal val="#ppt_w*.05"/>
                                          </p:val>
                                        </p:tav>
                                        <p:tav tm="100000">
                                          <p:val>
                                            <p:strVal val="#ppt_w"/>
                                          </p:val>
                                        </p:tav>
                                      </p:tavLst>
                                    </p:anim>
                                    <p:anim calcmode="lin" valueType="num">
                                      <p:cBhvr>
                                        <p:cTn id="10" dur="1000" fill="hold"/>
                                        <p:tgtEl>
                                          <p:spTgt spid="1229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29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29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29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EVALUACIÓN</a:t>
            </a:r>
            <a:endParaRPr lang="es-VE" dirty="0"/>
          </a:p>
        </p:txBody>
      </p:sp>
      <p:sp>
        <p:nvSpPr>
          <p:cNvPr id="3" name="2 Marcador de contenido"/>
          <p:cNvSpPr>
            <a:spLocks noGrp="1"/>
          </p:cNvSpPr>
          <p:nvPr>
            <p:ph idx="1"/>
          </p:nvPr>
        </p:nvSpPr>
        <p:spPr/>
        <p:txBody>
          <a:bodyPr>
            <a:normAutofit/>
          </a:bodyPr>
          <a:lstStyle/>
          <a:p>
            <a:pPr marL="514350" indent="-514350">
              <a:buFont typeface="+mj-lt"/>
              <a:buAutoNum type="arabicPeriod"/>
            </a:pPr>
            <a:r>
              <a:rPr lang="es-VE" sz="3200" b="1" dirty="0" smtClean="0">
                <a:latin typeface="Calligraph421 BT" pitchFamily="66" charset="0"/>
              </a:rPr>
              <a:t>Asistencia</a:t>
            </a:r>
          </a:p>
          <a:p>
            <a:pPr marL="514350" indent="-514350">
              <a:buFont typeface="+mj-lt"/>
              <a:buAutoNum type="arabicPeriod"/>
            </a:pPr>
            <a:r>
              <a:rPr lang="es-VE" sz="3200" b="1" dirty="0" smtClean="0">
                <a:latin typeface="Calligraph421 BT" pitchFamily="66" charset="0"/>
              </a:rPr>
              <a:t>Formación Grupo.</a:t>
            </a:r>
          </a:p>
          <a:p>
            <a:pPr marL="514350" indent="-514350">
              <a:buFont typeface="+mj-lt"/>
              <a:buAutoNum type="arabicPeriod"/>
            </a:pPr>
            <a:r>
              <a:rPr lang="es-VE" sz="3400" b="1" dirty="0" smtClean="0">
                <a:latin typeface="Calligraph421 BT" pitchFamily="66" charset="0"/>
              </a:rPr>
              <a:t>Escoger  tema bíblico.</a:t>
            </a:r>
          </a:p>
          <a:p>
            <a:pPr marL="514350" indent="-514350">
              <a:buFont typeface="+mj-lt"/>
              <a:buAutoNum type="arabicPeriod"/>
            </a:pPr>
            <a:r>
              <a:rPr lang="es-VE" sz="3400" b="1" dirty="0" smtClean="0">
                <a:latin typeface="Calligraph421 BT" pitchFamily="66" charset="0"/>
              </a:rPr>
              <a:t>Seleccionar método de enseñanza.</a:t>
            </a:r>
          </a:p>
          <a:p>
            <a:pPr marL="514350" indent="-514350">
              <a:buFont typeface="+mj-lt"/>
              <a:buAutoNum type="arabicPeriod"/>
            </a:pPr>
            <a:r>
              <a:rPr lang="es-VE" sz="3400" b="1" dirty="0" smtClean="0">
                <a:latin typeface="Calligraph421 BT" pitchFamily="66" charset="0"/>
              </a:rPr>
              <a:t>Hacer bosquejo.</a:t>
            </a:r>
          </a:p>
          <a:p>
            <a:pPr marL="514350" indent="-514350">
              <a:buFont typeface="+mj-lt"/>
              <a:buAutoNum type="arabicPeriod"/>
            </a:pPr>
            <a:r>
              <a:rPr lang="es-VE" sz="3400" b="1" dirty="0" smtClean="0">
                <a:latin typeface="Calligraph421 BT" pitchFamily="66" charset="0"/>
              </a:rPr>
              <a:t>Preparar presentación de 5 minutos.</a:t>
            </a:r>
          </a:p>
          <a:p>
            <a:pPr marL="514350" indent="-514350">
              <a:buFont typeface="+mj-lt"/>
              <a:buAutoNum type="arabicPeriod"/>
            </a:pPr>
            <a:r>
              <a:rPr lang="es-VE" sz="3400" b="1" dirty="0" smtClean="0">
                <a:latin typeface="Calligraph421 BT" pitchFamily="66" charset="0"/>
              </a:rPr>
              <a:t>Escoger tres presentaciones.</a:t>
            </a:r>
            <a:endParaRPr lang="es-VE" sz="3400" b="1" dirty="0">
              <a:latin typeface="Calligraph421 BT"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C:\Users\Pr. Marcos Salas\Pictures\RELIGIOSAS\BIBLIA\01-Biblia\Biblia-Especiales\Biblia-Esp-11-Buscando.jpg"/>
          <p:cNvPicPr>
            <a:picLocks noChangeAspect="1" noChangeArrowheads="1"/>
          </p:cNvPicPr>
          <p:nvPr/>
        </p:nvPicPr>
        <p:blipFill>
          <a:blip r:embed="rId3"/>
          <a:srcRect/>
          <a:stretch>
            <a:fillRect/>
          </a:stretch>
        </p:blipFill>
        <p:spPr bwMode="auto">
          <a:xfrm>
            <a:off x="0" y="0"/>
            <a:ext cx="3929058" cy="29412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2" name="Rectangle 2"/>
          <p:cNvSpPr>
            <a:spLocks noGrp="1" noChangeArrowheads="1"/>
          </p:cNvSpPr>
          <p:nvPr>
            <p:ph type="title"/>
          </p:nvPr>
        </p:nvSpPr>
        <p:spPr>
          <a:xfrm>
            <a:off x="2128870" y="617538"/>
            <a:ext cx="7086600" cy="11430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El </a:t>
            </a:r>
            <a:r>
              <a:rPr lang="en-US"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estudio</a:t>
            </a:r>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 de la </a:t>
            </a:r>
            <a:r>
              <a:rPr lang="en-US"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Biblia</a:t>
            </a:r>
            <a:endParaRPr lang="es-E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endParaRPr>
          </a:p>
        </p:txBody>
      </p:sp>
      <p:sp>
        <p:nvSpPr>
          <p:cNvPr id="5123" name="Rectangle 3"/>
          <p:cNvSpPr>
            <a:spLocks noGrp="1" noChangeArrowheads="1"/>
          </p:cNvSpPr>
          <p:nvPr>
            <p:ph idx="1"/>
          </p:nvPr>
        </p:nvSpPr>
        <p:spPr>
          <a:xfrm>
            <a:off x="1182688" y="2643182"/>
            <a:ext cx="7772400" cy="4114800"/>
          </a:xfrm>
          <a:effectLst>
            <a:outerShdw blurRad="165100" dist="50800" dir="5400000" algn="ctr" rotWithShape="0">
              <a:schemeClr val="tx1">
                <a:alpha val="69000"/>
              </a:schemeClr>
            </a:outerShdw>
          </a:effectLst>
        </p:spPr>
        <p:txBody>
          <a:bodyPr>
            <a:normAutofit/>
          </a:bodyPr>
          <a:lstStyle/>
          <a:p>
            <a:pPr algn="ctr">
              <a:lnSpc>
                <a:spcPct val="90000"/>
              </a:lnSpc>
              <a:buNone/>
            </a:pPr>
            <a:r>
              <a:rPr lang="en-US" sz="3200" b="1" i="1" dirty="0">
                <a:solidFill>
                  <a:srgbClr val="FF0000"/>
                </a:solidFill>
                <a:latin typeface="Calligraph421 BT" pitchFamily="66" charset="0"/>
              </a:rPr>
              <a:t>“</a:t>
            </a:r>
            <a:r>
              <a:rPr lang="es-ES" sz="3200" b="1" i="1" dirty="0">
                <a:solidFill>
                  <a:srgbClr val="FF0000"/>
                </a:solidFill>
                <a:latin typeface="Calligraph421 BT" pitchFamily="66" charset="0"/>
              </a:rPr>
              <a:t>Todo hijo de Dios debe ser versado en las Escrituras, y debe ser capaz, al seguir el cumplimiento de las profecías, de demostrar nuestra posición en la historia de este mundo. La Biblia ha sido escrita para el común del pueblo así como para los eruditos, y está al alcance de la comprensión de todos.</a:t>
            </a:r>
            <a:r>
              <a:rPr lang="en-US" sz="3200" b="1" i="1" dirty="0">
                <a:solidFill>
                  <a:srgbClr val="FF0000"/>
                </a:solidFill>
                <a:latin typeface="Calligraph421 BT" pitchFamily="66" charset="0"/>
              </a:rPr>
              <a:t>” </a:t>
            </a:r>
            <a:r>
              <a:rPr lang="en-US" sz="3200" b="1" i="1" dirty="0" err="1">
                <a:solidFill>
                  <a:srgbClr val="FF0000"/>
                </a:solidFill>
                <a:latin typeface="Calligraph421 BT" pitchFamily="66" charset="0"/>
              </a:rPr>
              <a:t>Consejos</a:t>
            </a:r>
            <a:r>
              <a:rPr lang="en-US" sz="3200" b="1" i="1" dirty="0">
                <a:solidFill>
                  <a:srgbClr val="FF0000"/>
                </a:solidFill>
                <a:latin typeface="Calligraph421 BT" pitchFamily="66" charset="0"/>
              </a:rPr>
              <a:t> </a:t>
            </a:r>
            <a:r>
              <a:rPr lang="en-US" sz="3200" b="1" i="1" dirty="0" err="1">
                <a:solidFill>
                  <a:srgbClr val="FF0000"/>
                </a:solidFill>
                <a:latin typeface="Calligraph421 BT" pitchFamily="66" charset="0"/>
              </a:rPr>
              <a:t>sobre</a:t>
            </a:r>
            <a:r>
              <a:rPr lang="en-US" sz="3200" b="1" i="1" dirty="0">
                <a:solidFill>
                  <a:srgbClr val="FF0000"/>
                </a:solidFill>
                <a:latin typeface="Calligraph421 BT" pitchFamily="66" charset="0"/>
              </a:rPr>
              <a:t> la </a:t>
            </a:r>
            <a:r>
              <a:rPr lang="en-US" sz="3200" b="1" i="1" dirty="0" err="1">
                <a:solidFill>
                  <a:srgbClr val="FF0000"/>
                </a:solidFill>
                <a:latin typeface="Calligraph421 BT" pitchFamily="66" charset="0"/>
              </a:rPr>
              <a:t>obra</a:t>
            </a:r>
            <a:r>
              <a:rPr lang="en-US" sz="3200" b="1" i="1" dirty="0">
                <a:solidFill>
                  <a:srgbClr val="FF0000"/>
                </a:solidFill>
                <a:latin typeface="Calligraph421 BT" pitchFamily="66" charset="0"/>
              </a:rPr>
              <a:t> de la </a:t>
            </a:r>
            <a:r>
              <a:rPr lang="en-US" sz="3200" b="1" i="1" dirty="0" err="1">
                <a:solidFill>
                  <a:srgbClr val="FF0000"/>
                </a:solidFill>
                <a:latin typeface="Calligraph421 BT" pitchFamily="66" charset="0"/>
              </a:rPr>
              <a:t>Escuela</a:t>
            </a:r>
            <a:r>
              <a:rPr lang="en-US" sz="3200" b="1" i="1" dirty="0">
                <a:solidFill>
                  <a:srgbClr val="FF0000"/>
                </a:solidFill>
                <a:latin typeface="Calligraph421 BT" pitchFamily="66" charset="0"/>
              </a:rPr>
              <a:t> </a:t>
            </a:r>
            <a:r>
              <a:rPr lang="en-US" sz="3200" b="1" i="1" dirty="0" err="1">
                <a:solidFill>
                  <a:srgbClr val="FF0000"/>
                </a:solidFill>
                <a:latin typeface="Calligraph421 BT" pitchFamily="66" charset="0"/>
              </a:rPr>
              <a:t>Sabática</a:t>
            </a:r>
            <a:r>
              <a:rPr lang="en-US" sz="3200" b="1" i="1" dirty="0">
                <a:solidFill>
                  <a:srgbClr val="FF0000"/>
                </a:solidFill>
                <a:latin typeface="Calligraph421 BT" pitchFamily="66" charset="0"/>
              </a:rPr>
              <a:t>, pág. 24.</a:t>
            </a:r>
            <a:endParaRPr lang="es-ES" sz="3200" b="1" i="1" dirty="0">
              <a:solidFill>
                <a:srgbClr val="FF0000"/>
              </a:solidFill>
              <a:latin typeface="Calligraph421 BT" pitchFamily="66"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C:\Users\Pr. Marcos Salas\Pictures\RELIGIOSAS\BIBLIA\01-Biblia\Biblia-Especiales\Biblia-Esp-10-Buscando.BMP"/>
          <p:cNvPicPr>
            <a:picLocks noChangeAspect="1" noChangeArrowheads="1"/>
          </p:cNvPicPr>
          <p:nvPr/>
        </p:nvPicPr>
        <p:blipFill>
          <a:blip r:embed="rId3"/>
          <a:srcRect/>
          <a:stretch>
            <a:fillRect/>
          </a:stretch>
        </p:blipFill>
        <p:spPr bwMode="auto">
          <a:xfrm>
            <a:off x="171434" y="5124450"/>
            <a:ext cx="2114550" cy="17335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7170" name="Rectangle 2"/>
          <p:cNvSpPr>
            <a:spLocks noGrp="1" noChangeArrowheads="1"/>
          </p:cNvSpPr>
          <p:nvPr>
            <p:ph type="title"/>
          </p:nvPr>
        </p:nvSpPr>
        <p:spPr/>
        <p:txBody>
          <a:bodyPr/>
          <a:lstStyle/>
          <a:p>
            <a:r>
              <a:rPr lang="en-US" b="1" dirty="0">
                <a:ln w="1905"/>
                <a:solidFill>
                  <a:srgbClr val="FFC000"/>
                </a:solidFill>
                <a:effectLst>
                  <a:innerShdw blurRad="69850" dist="43180" dir="5400000">
                    <a:srgbClr val="000000">
                      <a:alpha val="65000"/>
                    </a:srgbClr>
                  </a:innerShdw>
                </a:effectLst>
                <a:latin typeface="Bangle" pitchFamily="2" charset="0"/>
              </a:rPr>
              <a:t>El </a:t>
            </a:r>
            <a:r>
              <a:rPr lang="en-US" b="1" dirty="0" err="1">
                <a:ln w="1905"/>
                <a:solidFill>
                  <a:srgbClr val="FFC000"/>
                </a:solidFill>
                <a:effectLst>
                  <a:innerShdw blurRad="69850" dist="43180" dir="5400000">
                    <a:srgbClr val="000000">
                      <a:alpha val="65000"/>
                    </a:srgbClr>
                  </a:innerShdw>
                </a:effectLst>
                <a:latin typeface="Bangle" pitchFamily="2" charset="0"/>
              </a:rPr>
              <a:t>estudio</a:t>
            </a:r>
            <a:r>
              <a:rPr lang="en-US" b="1" dirty="0">
                <a:ln w="1905"/>
                <a:solidFill>
                  <a:srgbClr val="FFC000"/>
                </a:solidFill>
                <a:effectLst>
                  <a:innerShdw blurRad="69850" dist="43180" dir="5400000">
                    <a:srgbClr val="000000">
                      <a:alpha val="65000"/>
                    </a:srgbClr>
                  </a:innerShdw>
                </a:effectLst>
                <a:latin typeface="Bangle" pitchFamily="2" charset="0"/>
              </a:rPr>
              <a:t> de la </a:t>
            </a:r>
            <a:r>
              <a:rPr lang="en-US" b="1" dirty="0" err="1">
                <a:ln w="1905"/>
                <a:solidFill>
                  <a:srgbClr val="FFC000"/>
                </a:solidFill>
                <a:effectLst>
                  <a:innerShdw blurRad="69850" dist="43180" dir="5400000">
                    <a:srgbClr val="000000">
                      <a:alpha val="65000"/>
                    </a:srgbClr>
                  </a:innerShdw>
                </a:effectLst>
                <a:latin typeface="Bangle" pitchFamily="2" charset="0"/>
              </a:rPr>
              <a:t>Biblia</a:t>
            </a:r>
            <a:endParaRPr lang="es-ES" b="1" dirty="0">
              <a:ln w="1905"/>
              <a:solidFill>
                <a:srgbClr val="FFC000"/>
              </a:solidFill>
              <a:effectLst>
                <a:innerShdw blurRad="69850" dist="43180" dir="5400000">
                  <a:srgbClr val="000000">
                    <a:alpha val="65000"/>
                  </a:srgbClr>
                </a:innerShdw>
              </a:effectLst>
              <a:latin typeface="Bangle" pitchFamily="2" charset="0"/>
            </a:endParaRPr>
          </a:p>
        </p:txBody>
      </p:sp>
      <p:sp>
        <p:nvSpPr>
          <p:cNvPr id="7171" name="Rectangle 3"/>
          <p:cNvSpPr>
            <a:spLocks noGrp="1" noChangeArrowheads="1"/>
          </p:cNvSpPr>
          <p:nvPr>
            <p:ph idx="1"/>
          </p:nvPr>
        </p:nvSpPr>
        <p:spPr/>
        <p:txBody>
          <a:bodyPr>
            <a:normAutofit/>
          </a:bodyPr>
          <a:lstStyle/>
          <a:p>
            <a:pPr algn="ctr">
              <a:lnSpc>
                <a:spcPct val="90000"/>
              </a:lnSpc>
              <a:buNone/>
            </a:pPr>
            <a:r>
              <a:rPr lang="en-US" sz="3600" b="1" i="1">
                <a:latin typeface="Calligraph421 BT" pitchFamily="66" charset="0"/>
              </a:rPr>
              <a:t>“</a:t>
            </a:r>
            <a:r>
              <a:rPr lang="es-ES" sz="3200" b="1" i="1">
                <a:latin typeface="Calligraph421 BT" pitchFamily="66" charset="0"/>
              </a:rPr>
              <a:t>Debemos escudriñar las Escrituras: no meramente volar a través de un capítulo y repetirlo, sin dedicar esfuerzo para comprenderlo</a:t>
            </a:r>
            <a:r>
              <a:rPr lang="en-US" sz="3200" b="1" i="1">
                <a:latin typeface="Calligraph421 BT" pitchFamily="66" charset="0"/>
              </a:rPr>
              <a:t>,</a:t>
            </a:r>
            <a:r>
              <a:rPr lang="es-ES" sz="3200" b="1" i="1">
                <a:latin typeface="Calligraph421 BT" pitchFamily="66" charset="0"/>
              </a:rPr>
              <a:t> sino cavar para encontrar la joya de la verdad, que enriquecerá la mente y fortificará el alma contra los ardides y las tentaciones del </a:t>
            </a:r>
            <a:r>
              <a:rPr lang="es-ES" sz="3200" b="1" i="1" err="1">
                <a:latin typeface="Calligraph421 BT" pitchFamily="66" charset="0"/>
              </a:rPr>
              <a:t>archiengañador</a:t>
            </a:r>
            <a:r>
              <a:rPr lang="es-ES" sz="3200" b="1" i="1">
                <a:latin typeface="Calligraph421 BT" pitchFamily="66" charset="0"/>
              </a:rPr>
              <a:t>.</a:t>
            </a:r>
            <a:r>
              <a:rPr lang="en-US" sz="3200" b="1" i="1">
                <a:latin typeface="Calligraph421 BT" pitchFamily="66" charset="0"/>
              </a:rPr>
              <a:t>” </a:t>
            </a:r>
            <a:r>
              <a:rPr lang="en-US" sz="3200" b="1" i="1" err="1">
                <a:latin typeface="Calligraph421 BT" pitchFamily="66" charset="0"/>
              </a:rPr>
              <a:t>Consejos</a:t>
            </a:r>
            <a:r>
              <a:rPr lang="en-US" sz="3200" b="1" i="1">
                <a:latin typeface="Calligraph421 BT" pitchFamily="66" charset="0"/>
              </a:rPr>
              <a:t> </a:t>
            </a:r>
            <a:r>
              <a:rPr lang="en-US" sz="3200" b="1" i="1" err="1">
                <a:latin typeface="Calligraph421 BT" pitchFamily="66" charset="0"/>
              </a:rPr>
              <a:t>sobre</a:t>
            </a:r>
            <a:r>
              <a:rPr lang="en-US" sz="3200" b="1" i="1">
                <a:latin typeface="Calligraph421 BT" pitchFamily="66" charset="0"/>
              </a:rPr>
              <a:t> la </a:t>
            </a:r>
            <a:r>
              <a:rPr lang="en-US" sz="3200" b="1" i="1" err="1">
                <a:latin typeface="Calligraph421 BT" pitchFamily="66" charset="0"/>
              </a:rPr>
              <a:t>obra</a:t>
            </a:r>
            <a:r>
              <a:rPr lang="en-US" sz="3200" b="1" i="1">
                <a:latin typeface="Calligraph421 BT" pitchFamily="66" charset="0"/>
              </a:rPr>
              <a:t> de la </a:t>
            </a:r>
            <a:r>
              <a:rPr lang="en-US" sz="3200" b="1" i="1" err="1">
                <a:latin typeface="Calligraph421 BT" pitchFamily="66" charset="0"/>
              </a:rPr>
              <a:t>Escuela</a:t>
            </a:r>
            <a:r>
              <a:rPr lang="en-US" sz="3200" b="1" i="1">
                <a:latin typeface="Calligraph421 BT" pitchFamily="66" charset="0"/>
              </a:rPr>
              <a:t> </a:t>
            </a:r>
            <a:r>
              <a:rPr lang="en-US" sz="3200" b="1" i="1" err="1">
                <a:latin typeface="Calligraph421 BT" pitchFamily="66" charset="0"/>
              </a:rPr>
              <a:t>Sabática</a:t>
            </a:r>
            <a:r>
              <a:rPr lang="en-US" sz="3200" b="1" i="1">
                <a:latin typeface="Calligraph421 BT" pitchFamily="66" charset="0"/>
              </a:rPr>
              <a:t>, </a:t>
            </a:r>
            <a:r>
              <a:rPr lang="en-US" sz="3200" b="1" i="1" err="1">
                <a:latin typeface="Calligraph421 BT" pitchFamily="66" charset="0"/>
              </a:rPr>
              <a:t>pág</a:t>
            </a:r>
            <a:r>
              <a:rPr lang="en-US" sz="3200" b="1" i="1">
                <a:latin typeface="Calligraph421 BT" pitchFamily="66" charset="0"/>
              </a:rPr>
              <a:t>. 19.</a:t>
            </a:r>
            <a:endParaRPr lang="es-ES" sz="3200" b="1" i="1">
              <a:latin typeface="Calligraph421 BT" pitchFamily="66"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a:srcRect/>
          <a:stretch>
            <a:fillRect/>
          </a:stretch>
        </p:blipFill>
        <p:spPr bwMode="auto">
          <a:xfrm>
            <a:off x="381000" y="1752600"/>
            <a:ext cx="8305800" cy="4572000"/>
          </a:xfrm>
          <a:prstGeom prst="rect">
            <a:avLst/>
          </a:prstGeom>
          <a:solidFill>
            <a:srgbClr val="FFFFCC"/>
          </a:solidFill>
          <a:ln w="9525">
            <a:solidFill>
              <a:schemeClr val="accent2"/>
            </a:solidFill>
            <a:miter lim="800000"/>
            <a:headEnd/>
            <a:tailEnd/>
          </a:ln>
          <a:effectLst/>
        </p:spPr>
      </p:pic>
      <p:sp>
        <p:nvSpPr>
          <p:cNvPr id="112644" name="Text Box 4"/>
          <p:cNvSpPr txBox="1">
            <a:spLocks noChangeArrowheads="1"/>
          </p:cNvSpPr>
          <p:nvPr/>
        </p:nvSpPr>
        <p:spPr bwMode="auto">
          <a:xfrm>
            <a:off x="381000" y="6019800"/>
            <a:ext cx="1208088" cy="457200"/>
          </a:xfrm>
          <a:prstGeom prst="rect">
            <a:avLst/>
          </a:prstGeom>
          <a:noFill/>
          <a:ln w="9525">
            <a:noFill/>
            <a:miter lim="800000"/>
            <a:headEnd/>
            <a:tailEnd/>
          </a:ln>
          <a:effectLst/>
        </p:spPr>
        <p:txBody>
          <a:bodyPr wrap="none">
            <a:spAutoFit/>
          </a:bodyPr>
          <a:lstStyle/>
          <a:p>
            <a:pPr eaLnBrk="0" hangingPunct="0"/>
            <a:r>
              <a:rPr lang="es-ES_tradnl">
                <a:solidFill>
                  <a:schemeClr val="accent2"/>
                </a:solidFill>
                <a:latin typeface="Times New Roman" charset="0"/>
              </a:rPr>
              <a:t>TR 2-19</a:t>
            </a:r>
          </a:p>
        </p:txBody>
      </p:sp>
      <p:sp>
        <p:nvSpPr>
          <p:cNvPr id="112645" name="Text Box 5"/>
          <p:cNvSpPr txBox="1">
            <a:spLocks noChangeArrowheads="1"/>
          </p:cNvSpPr>
          <p:nvPr/>
        </p:nvSpPr>
        <p:spPr bwMode="auto">
          <a:xfrm>
            <a:off x="785786" y="285728"/>
            <a:ext cx="7596214" cy="1446550"/>
          </a:xfrm>
          <a:prstGeom prst="rect">
            <a:avLst/>
          </a:prstGeom>
          <a:noFill/>
          <a:ln w="9525">
            <a:noFill/>
            <a:miter lim="800000"/>
            <a:headEnd/>
            <a:tailEnd/>
          </a:ln>
          <a:effectLst/>
        </p:spPr>
        <p:txBody>
          <a:bodyPr wrap="square">
            <a:spAutoFit/>
          </a:bodyPr>
          <a:lstStyle/>
          <a:p>
            <a:pPr algn="ctr">
              <a:spcBef>
                <a:spcPct val="50000"/>
              </a:spcBef>
            </a:pPr>
            <a:r>
              <a:rPr lang="en-US" sz="4400" b="1" dirty="0" err="1">
                <a:ln w="10541" cmpd="sng">
                  <a:solidFill>
                    <a:schemeClr val="accent1">
                      <a:shade val="88000"/>
                      <a:satMod val="110000"/>
                    </a:schemeClr>
                  </a:solidFill>
                  <a:prstDash val="solid"/>
                </a:ln>
                <a:solidFill>
                  <a:srgbClr val="FF3300"/>
                </a:solidFill>
                <a:latin typeface="Bangle" pitchFamily="2" charset="0"/>
              </a:rPr>
              <a:t>Estudio</a:t>
            </a:r>
            <a:r>
              <a:rPr lang="en-US" sz="4400" b="1" dirty="0">
                <a:ln w="10541" cmpd="sng">
                  <a:solidFill>
                    <a:schemeClr val="accent1">
                      <a:shade val="88000"/>
                      <a:satMod val="110000"/>
                    </a:schemeClr>
                  </a:solidFill>
                  <a:prstDash val="solid"/>
                </a:ln>
                <a:solidFill>
                  <a:srgbClr val="FF3300"/>
                </a:solidFill>
                <a:latin typeface="Bangle" pitchFamily="2" charset="0"/>
              </a:rPr>
              <a:t> </a:t>
            </a:r>
            <a:r>
              <a:rPr lang="en-US" sz="4400" b="1" dirty="0" err="1">
                <a:ln w="10541" cmpd="sng">
                  <a:solidFill>
                    <a:schemeClr val="accent1">
                      <a:shade val="88000"/>
                      <a:satMod val="110000"/>
                    </a:schemeClr>
                  </a:solidFill>
                  <a:prstDash val="solid"/>
                </a:ln>
                <a:solidFill>
                  <a:srgbClr val="FF3300"/>
                </a:solidFill>
                <a:latin typeface="Bangle" pitchFamily="2" charset="0"/>
              </a:rPr>
              <a:t>deductivo</a:t>
            </a:r>
            <a:r>
              <a:rPr lang="en-US" sz="4400" b="1" dirty="0">
                <a:ln w="10541" cmpd="sng">
                  <a:solidFill>
                    <a:schemeClr val="accent1">
                      <a:shade val="88000"/>
                      <a:satMod val="110000"/>
                    </a:schemeClr>
                  </a:solidFill>
                  <a:prstDash val="solid"/>
                </a:ln>
                <a:solidFill>
                  <a:srgbClr val="FF3300"/>
                </a:solidFill>
                <a:latin typeface="Bangle" pitchFamily="2" charset="0"/>
              </a:rPr>
              <a:t> de la </a:t>
            </a:r>
            <a:r>
              <a:rPr lang="en-US" sz="4400" b="1" dirty="0" err="1">
                <a:ln w="10541" cmpd="sng">
                  <a:solidFill>
                    <a:schemeClr val="accent1">
                      <a:shade val="88000"/>
                      <a:satMod val="110000"/>
                    </a:schemeClr>
                  </a:solidFill>
                  <a:prstDash val="solid"/>
                </a:ln>
                <a:solidFill>
                  <a:srgbClr val="FF3300"/>
                </a:solidFill>
                <a:latin typeface="Bangle" pitchFamily="2" charset="0"/>
              </a:rPr>
              <a:t>Biblia</a:t>
            </a:r>
            <a:endParaRPr lang="es-ES" sz="4400" b="1" dirty="0">
              <a:ln w="10541" cmpd="sng">
                <a:solidFill>
                  <a:schemeClr val="accent1">
                    <a:shade val="88000"/>
                    <a:satMod val="110000"/>
                  </a:schemeClr>
                </a:solidFill>
                <a:prstDash val="solid"/>
              </a:ln>
              <a:solidFill>
                <a:srgbClr val="FF3300"/>
              </a:solidFill>
              <a:latin typeface="Bangle" pitchFamily="2" charset="0"/>
            </a:endParaRP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8 Grupo"/>
          <p:cNvGrpSpPr/>
          <p:nvPr/>
        </p:nvGrpSpPr>
        <p:grpSpPr>
          <a:xfrm>
            <a:off x="381000" y="1600200"/>
            <a:ext cx="8229600" cy="4240213"/>
            <a:chOff x="381000" y="1600200"/>
            <a:chExt cx="8229600" cy="4240213"/>
          </a:xfrm>
        </p:grpSpPr>
        <p:pic>
          <p:nvPicPr>
            <p:cNvPr id="113666" name="Picture 2"/>
            <p:cNvPicPr>
              <a:picLocks noChangeAspect="1" noChangeArrowheads="1"/>
            </p:cNvPicPr>
            <p:nvPr/>
          </p:nvPicPr>
          <p:blipFill>
            <a:blip r:embed="rId2"/>
            <a:srcRect/>
            <a:stretch>
              <a:fillRect/>
            </a:stretch>
          </p:blipFill>
          <p:spPr bwMode="auto">
            <a:xfrm>
              <a:off x="381000" y="1600200"/>
              <a:ext cx="3429000" cy="3043238"/>
            </a:xfrm>
            <a:prstGeom prst="rect">
              <a:avLst/>
            </a:prstGeom>
            <a:noFill/>
            <a:ln w="9525">
              <a:noFill/>
              <a:miter lim="800000"/>
              <a:headEnd/>
              <a:tailEnd/>
            </a:ln>
            <a:effectLst/>
          </p:spPr>
        </p:pic>
        <p:pic>
          <p:nvPicPr>
            <p:cNvPr id="113667" name="Picture 3"/>
            <p:cNvPicPr>
              <a:picLocks noChangeAspect="1" noChangeArrowheads="1"/>
            </p:cNvPicPr>
            <p:nvPr/>
          </p:nvPicPr>
          <p:blipFill>
            <a:blip r:embed="rId3"/>
            <a:srcRect/>
            <a:stretch>
              <a:fillRect/>
            </a:stretch>
          </p:blipFill>
          <p:spPr bwMode="auto">
            <a:xfrm>
              <a:off x="3352800" y="2971800"/>
              <a:ext cx="5257800" cy="2868613"/>
            </a:xfrm>
            <a:prstGeom prst="rect">
              <a:avLst/>
            </a:prstGeom>
            <a:noFill/>
            <a:ln w="9525">
              <a:noFill/>
              <a:miter lim="800000"/>
              <a:headEnd/>
              <a:tailEnd/>
            </a:ln>
            <a:effectLst/>
          </p:spPr>
        </p:pic>
        <p:pic>
          <p:nvPicPr>
            <p:cNvPr id="113668" name="Picture 4"/>
            <p:cNvPicPr>
              <a:picLocks noChangeAspect="1" noChangeArrowheads="1"/>
            </p:cNvPicPr>
            <p:nvPr/>
          </p:nvPicPr>
          <p:blipFill>
            <a:blip r:embed="rId4"/>
            <a:srcRect/>
            <a:stretch>
              <a:fillRect/>
            </a:stretch>
          </p:blipFill>
          <p:spPr bwMode="auto">
            <a:xfrm>
              <a:off x="5029200" y="2360613"/>
              <a:ext cx="2743200" cy="676275"/>
            </a:xfrm>
            <a:prstGeom prst="rect">
              <a:avLst/>
            </a:prstGeom>
            <a:noFill/>
            <a:ln w="9525">
              <a:noFill/>
              <a:miter lim="800000"/>
              <a:headEnd/>
              <a:tailEnd/>
            </a:ln>
            <a:effectLst/>
          </p:spPr>
        </p:pic>
      </p:grpSp>
      <p:sp>
        <p:nvSpPr>
          <p:cNvPr id="113669" name="Text Box 5"/>
          <p:cNvSpPr txBox="1">
            <a:spLocks noChangeArrowheads="1"/>
          </p:cNvSpPr>
          <p:nvPr/>
        </p:nvSpPr>
        <p:spPr bwMode="auto">
          <a:xfrm>
            <a:off x="381000" y="5943600"/>
            <a:ext cx="1208088" cy="457200"/>
          </a:xfrm>
          <a:prstGeom prst="rect">
            <a:avLst/>
          </a:prstGeom>
          <a:noFill/>
          <a:ln w="9525">
            <a:noFill/>
            <a:miter lim="800000"/>
            <a:headEnd/>
            <a:tailEnd/>
          </a:ln>
          <a:effectLst/>
        </p:spPr>
        <p:txBody>
          <a:bodyPr wrap="none">
            <a:spAutoFit/>
          </a:bodyPr>
          <a:lstStyle/>
          <a:p>
            <a:pPr eaLnBrk="0" hangingPunct="0"/>
            <a:r>
              <a:rPr lang="es-ES_tradnl">
                <a:solidFill>
                  <a:schemeClr val="accent2"/>
                </a:solidFill>
                <a:latin typeface="Times New Roman" charset="0"/>
              </a:rPr>
              <a:t>TR 2-20</a:t>
            </a:r>
          </a:p>
        </p:txBody>
      </p:sp>
      <p:sp>
        <p:nvSpPr>
          <p:cNvPr id="113670" name="Text Box 6"/>
          <p:cNvSpPr txBox="1">
            <a:spLocks noChangeArrowheads="1"/>
          </p:cNvSpPr>
          <p:nvPr/>
        </p:nvSpPr>
        <p:spPr bwMode="auto">
          <a:xfrm>
            <a:off x="571472" y="285729"/>
            <a:ext cx="8342361" cy="769441"/>
          </a:xfrm>
          <a:prstGeom prst="rect">
            <a:avLst/>
          </a:prstGeom>
          <a:noFill/>
          <a:ln w="9525">
            <a:noFill/>
            <a:miter lim="800000"/>
            <a:headEnd/>
            <a:tailEnd/>
          </a:ln>
          <a:effectLst/>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r" eaLnBrk="0" hangingPunct="0"/>
            <a:r>
              <a:rPr lang="es-ES_tradnl" sz="4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ngle" pitchFamily="2" charset="0"/>
              </a:rPr>
              <a:t>Estudio Inductivo de la Biblia</a:t>
            </a:r>
            <a:endParaRPr lang="es-ES_tradnl"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ngle" pitchFamily="2"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 name="3 Imagen" descr="Biblia-Esp-04-Buscando.JPG"/>
          <p:cNvPicPr>
            <a:picLocks noChangeAspect="1"/>
          </p:cNvPicPr>
          <p:nvPr/>
        </p:nvPicPr>
        <p:blipFill>
          <a:blip r:embed="rId3"/>
          <a:stretch>
            <a:fillRect/>
          </a:stretch>
        </p:blipFill>
        <p:spPr>
          <a:xfrm>
            <a:off x="4714876" y="3667124"/>
            <a:ext cx="4254501" cy="319087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8194" name="Rectangle 2"/>
          <p:cNvSpPr>
            <a:spLocks noGrp="1" noChangeArrowheads="1"/>
          </p:cNvSpPr>
          <p:nvPr>
            <p:ph type="title"/>
          </p:nvPr>
        </p:nvSpPr>
        <p:spPr>
          <a:xfrm>
            <a:off x="285720" y="617538"/>
            <a:ext cx="7883555" cy="114300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err="1">
                <a:ln w="11430"/>
                <a:solidFill>
                  <a:srgbClr val="00B0F0"/>
                </a:solidFill>
                <a:effectLst>
                  <a:outerShdw blurRad="50800" dist="39000" dir="5460000" algn="tl">
                    <a:srgbClr val="000000">
                      <a:alpha val="38000"/>
                    </a:srgbClr>
                  </a:outerShdw>
                </a:effectLst>
                <a:latin typeface="Bangle" pitchFamily="2" charset="0"/>
              </a:rPr>
              <a:t>Herramientas</a:t>
            </a:r>
            <a:r>
              <a:rPr lang="en-US" b="1" dirty="0">
                <a:ln w="11430"/>
                <a:solidFill>
                  <a:srgbClr val="00B0F0"/>
                </a:solidFill>
                <a:effectLst>
                  <a:outerShdw blurRad="50800" dist="39000" dir="5460000" algn="tl">
                    <a:srgbClr val="000000">
                      <a:alpha val="38000"/>
                    </a:srgbClr>
                  </a:outerShdw>
                </a:effectLst>
                <a:latin typeface="Bangle" pitchFamily="2" charset="0"/>
              </a:rPr>
              <a:t> </a:t>
            </a:r>
            <a:r>
              <a:rPr lang="en-US" b="1" dirty="0" err="1">
                <a:ln w="11430"/>
                <a:solidFill>
                  <a:srgbClr val="00B0F0"/>
                </a:solidFill>
                <a:effectLst>
                  <a:outerShdw blurRad="50800" dist="39000" dir="5460000" algn="tl">
                    <a:srgbClr val="000000">
                      <a:alpha val="38000"/>
                    </a:srgbClr>
                  </a:outerShdw>
                </a:effectLst>
                <a:latin typeface="Bangle" pitchFamily="2" charset="0"/>
              </a:rPr>
              <a:t>para</a:t>
            </a:r>
            <a:r>
              <a:rPr lang="en-US" b="1" dirty="0">
                <a:ln w="11430"/>
                <a:solidFill>
                  <a:srgbClr val="00B0F0"/>
                </a:solidFill>
                <a:effectLst>
                  <a:outerShdw blurRad="50800" dist="39000" dir="5460000" algn="tl">
                    <a:srgbClr val="000000">
                      <a:alpha val="38000"/>
                    </a:srgbClr>
                  </a:outerShdw>
                </a:effectLst>
                <a:latin typeface="Bangle" pitchFamily="2" charset="0"/>
              </a:rPr>
              <a:t> el </a:t>
            </a:r>
            <a:r>
              <a:rPr lang="en-US" b="1" dirty="0" err="1">
                <a:ln w="11430"/>
                <a:solidFill>
                  <a:srgbClr val="00B0F0"/>
                </a:solidFill>
                <a:effectLst>
                  <a:outerShdw blurRad="50800" dist="39000" dir="5460000" algn="tl">
                    <a:srgbClr val="000000">
                      <a:alpha val="38000"/>
                    </a:srgbClr>
                  </a:outerShdw>
                </a:effectLst>
                <a:latin typeface="Bangle" pitchFamily="2" charset="0"/>
              </a:rPr>
              <a:t>estudio</a:t>
            </a:r>
            <a:r>
              <a:rPr lang="en-US" b="1" dirty="0">
                <a:ln w="11430"/>
                <a:solidFill>
                  <a:srgbClr val="00B0F0"/>
                </a:solidFill>
                <a:effectLst>
                  <a:outerShdw blurRad="50800" dist="39000" dir="5460000" algn="tl">
                    <a:srgbClr val="000000">
                      <a:alpha val="38000"/>
                    </a:srgbClr>
                  </a:outerShdw>
                </a:effectLst>
                <a:latin typeface="Bangle" pitchFamily="2" charset="0"/>
              </a:rPr>
              <a:t> de la </a:t>
            </a:r>
            <a:r>
              <a:rPr lang="en-US" b="1" dirty="0" err="1">
                <a:ln w="11430"/>
                <a:solidFill>
                  <a:srgbClr val="00B0F0"/>
                </a:solidFill>
                <a:effectLst>
                  <a:outerShdw blurRad="50800" dist="39000" dir="5460000" algn="tl">
                    <a:srgbClr val="000000">
                      <a:alpha val="38000"/>
                    </a:srgbClr>
                  </a:outerShdw>
                </a:effectLst>
                <a:latin typeface="Bangle" pitchFamily="2" charset="0"/>
              </a:rPr>
              <a:t>Biblia</a:t>
            </a:r>
            <a:endParaRPr lang="es-ES" b="1" dirty="0">
              <a:ln w="11430"/>
              <a:solidFill>
                <a:srgbClr val="00B0F0"/>
              </a:solidFill>
              <a:effectLst>
                <a:outerShdw blurRad="50800" dist="39000" dir="5460000" algn="tl">
                  <a:srgbClr val="000000">
                    <a:alpha val="38000"/>
                  </a:srgbClr>
                </a:outerShdw>
              </a:effectLst>
              <a:latin typeface="Bangle" pitchFamily="2" charset="0"/>
            </a:endParaRPr>
          </a:p>
        </p:txBody>
      </p:sp>
      <p:sp>
        <p:nvSpPr>
          <p:cNvPr id="8195" name="Rectangle 3"/>
          <p:cNvSpPr>
            <a:spLocks noGrp="1" noChangeArrowheads="1"/>
          </p:cNvSpPr>
          <p:nvPr>
            <p:ph idx="1"/>
          </p:nvPr>
        </p:nvSpPr>
        <p:spPr>
          <a:xfrm>
            <a:off x="71406" y="2285992"/>
            <a:ext cx="7772400" cy="3276600"/>
          </a:xfrm>
        </p:spPr>
        <p:txBody>
          <a:bodyPr>
            <a:normAutofit lnSpcReduction="10000"/>
          </a:bodyPr>
          <a:lstStyle/>
          <a:p>
            <a:pPr>
              <a:lnSpc>
                <a:spcPct val="90000"/>
              </a:lnSpc>
              <a:buFont typeface="Wingdings" pitchFamily="2" charset="2"/>
              <a:buChar char="§"/>
            </a:pPr>
            <a:r>
              <a:rPr lang="es-ES" sz="3600" b="1" dirty="0">
                <a:latin typeface="Calligraph421 BT" pitchFamily="66" charset="0"/>
              </a:rPr>
              <a:t>Una versión </a:t>
            </a:r>
            <a:r>
              <a:rPr lang="es-ES" sz="3600" b="1" dirty="0" smtClean="0">
                <a:latin typeface="Calligraph421 BT" pitchFamily="66" charset="0"/>
              </a:rPr>
              <a:t>adecuada </a:t>
            </a:r>
            <a:r>
              <a:rPr lang="es-ES" sz="3600" b="1" dirty="0">
                <a:latin typeface="Calligraph421 BT" pitchFamily="66" charset="0"/>
              </a:rPr>
              <a:t>de la Biblia.</a:t>
            </a:r>
          </a:p>
          <a:p>
            <a:pPr>
              <a:lnSpc>
                <a:spcPct val="90000"/>
              </a:lnSpc>
              <a:buFont typeface="Wingdings" pitchFamily="2" charset="2"/>
              <a:buChar char="§"/>
            </a:pPr>
            <a:r>
              <a:rPr lang="es-ES" sz="3600" b="1" dirty="0">
                <a:latin typeface="Calligraph421 BT" pitchFamily="66" charset="0"/>
              </a:rPr>
              <a:t>Una concordancia.</a:t>
            </a:r>
          </a:p>
          <a:p>
            <a:pPr>
              <a:lnSpc>
                <a:spcPct val="90000"/>
              </a:lnSpc>
              <a:buFont typeface="Wingdings" pitchFamily="2" charset="2"/>
              <a:buChar char="§"/>
            </a:pPr>
            <a:r>
              <a:rPr lang="es-ES" sz="3600" b="1" dirty="0" smtClean="0">
                <a:latin typeface="Calligraph421 BT" pitchFamily="66" charset="0"/>
              </a:rPr>
              <a:t>Diccionarios </a:t>
            </a:r>
            <a:r>
              <a:rPr lang="es-ES" sz="3600" b="1" dirty="0">
                <a:latin typeface="Calligraph421 BT" pitchFamily="66" charset="0"/>
              </a:rPr>
              <a:t>y enciclopedias bíblicos.</a:t>
            </a:r>
          </a:p>
          <a:p>
            <a:pPr>
              <a:lnSpc>
                <a:spcPct val="90000"/>
              </a:lnSpc>
              <a:buFont typeface="Wingdings" pitchFamily="2" charset="2"/>
              <a:buChar char="§"/>
            </a:pPr>
            <a:r>
              <a:rPr lang="es-ES" sz="3600" b="1" dirty="0">
                <a:latin typeface="Calligraph421 BT" pitchFamily="66" charset="0"/>
              </a:rPr>
              <a:t>Comentarios bíblicos.</a:t>
            </a:r>
          </a:p>
          <a:p>
            <a:pPr>
              <a:lnSpc>
                <a:spcPct val="90000"/>
              </a:lnSpc>
              <a:buFont typeface="Wingdings" pitchFamily="2" charset="2"/>
              <a:buChar char="§"/>
            </a:pPr>
            <a:r>
              <a:rPr lang="es-ES" sz="3600" b="1" dirty="0">
                <a:latin typeface="Calligraph421 BT" pitchFamily="66" charset="0"/>
              </a:rPr>
              <a:t>Libros afines</a:t>
            </a:r>
            <a:r>
              <a:rPr lang="es-ES" b="1" dirty="0">
                <a:latin typeface="Calligraph421 BT" pitchFamily="66" charset="0"/>
              </a:rPr>
              <a:t>.</a:t>
            </a:r>
            <a:endParaRPr lang="en-US" b="1" dirty="0">
              <a:latin typeface="Calligraph421 BT" pitchFamily="66" charset="0"/>
            </a:endParaRPr>
          </a:p>
          <a:p>
            <a:pPr>
              <a:lnSpc>
                <a:spcPct val="90000"/>
              </a:lnSpc>
              <a:buFont typeface="Wingdings" pitchFamily="2" charset="2"/>
              <a:buChar char="§"/>
            </a:pPr>
            <a:r>
              <a:rPr lang="en-US" sz="3600" b="1" dirty="0">
                <a:latin typeface="Calligraph421 BT" pitchFamily="66" charset="0"/>
              </a:rPr>
              <a:t>Software.</a:t>
            </a:r>
            <a:endParaRPr lang="es-ES" sz="3600" b="1" dirty="0">
              <a:latin typeface="Calligraph421 BT" pitchFamily="66"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195">
                                            <p:txEl>
                                              <p:pRg st="0" end="0"/>
                                            </p:txEl>
                                          </p:spTgt>
                                        </p:tgtEl>
                                        <p:attrNameLst>
                                          <p:attrName>style.visibility</p:attrName>
                                        </p:attrNameLst>
                                      </p:cBhvr>
                                      <p:to>
                                        <p:strVal val="visible"/>
                                      </p:to>
                                    </p:set>
                                  </p:childTnLst>
                                </p:cTn>
                              </p:par>
                              <p:par>
                                <p:cTn id="7" presetID="15"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 calcmode="lin" valueType="num">
                                      <p:cBhvr>
                                        <p:cTn id="1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2"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19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819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19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8195">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81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a:xfrm>
            <a:off x="457200" y="1071546"/>
            <a:ext cx="8305800" cy="1143000"/>
          </a:xfrm>
        </p:spPr>
        <p:txBody>
          <a:bodyPr>
            <a:noAutofit/>
          </a:bodyPr>
          <a:lstStyle/>
          <a:p>
            <a:pPr algn="ctr"/>
            <a:r>
              <a:rPr lang="es-E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ngle" pitchFamily="2" charset="0"/>
              </a:rPr>
              <a:t>¿CÓMO PREPARAR Y PRESENTAR UNA CLASE?</a:t>
            </a:r>
            <a:endParaRPr lang="es-VE"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ngle" pitchFamily="2" charset="0"/>
            </a:endParaRPr>
          </a:p>
        </p:txBody>
      </p:sp>
      <p:pic>
        <p:nvPicPr>
          <p:cNvPr id="1026" name="Picture 2" descr="C:\Users\Pr. Marcos Salas\Pictures\FOTOS\CURAZAO  SAN CRISTOBAL 08\CAMP GUA 269.JPG"/>
          <p:cNvPicPr>
            <a:picLocks noChangeAspect="1" noChangeArrowheads="1"/>
          </p:cNvPicPr>
          <p:nvPr/>
        </p:nvPicPr>
        <p:blipFill>
          <a:blip r:embed="rId2" cstate="print"/>
          <a:srcRect/>
          <a:stretch>
            <a:fillRect/>
          </a:stretch>
        </p:blipFill>
        <p:spPr bwMode="auto">
          <a:xfrm>
            <a:off x="1928794" y="2500306"/>
            <a:ext cx="5186372" cy="388951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3592</TotalTime>
  <Words>779</Words>
  <Application>Microsoft PowerPoint</Application>
  <PresentationFormat>Presentación en pantalla (4:3)</PresentationFormat>
  <Paragraphs>119</Paragraphs>
  <Slides>33</Slides>
  <Notes>5</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Flujo</vt:lpstr>
      <vt:lpstr>INSTRUCTOR LAICO</vt:lpstr>
      <vt:lpstr>¿QUIÉN ES UN INSTRUCTOR LAICO?</vt:lpstr>
      <vt:lpstr>El estudio de la Biblia</vt:lpstr>
      <vt:lpstr>El estudio de la Biblia</vt:lpstr>
      <vt:lpstr>El estudio de la Biblia</vt:lpstr>
      <vt:lpstr>Diapositiva 6</vt:lpstr>
      <vt:lpstr>Diapositiva 7</vt:lpstr>
      <vt:lpstr>Herramientas para el estudio de la Biblia</vt:lpstr>
      <vt:lpstr>¿CÓMO PREPARAR Y PRESENTAR UNA CLASE?</vt:lpstr>
      <vt:lpstr>Diapositiva 10</vt:lpstr>
      <vt:lpstr>MATERIA</vt:lpstr>
      <vt:lpstr>Diapositiva 12</vt:lpstr>
      <vt:lpstr>EL ESTUDIANTE</vt:lpstr>
      <vt:lpstr>Diapositiva 14</vt:lpstr>
      <vt:lpstr>PASOS PREPARAR CLASE</vt:lpstr>
      <vt:lpstr>Lea todo lo que tiene que dar además de cualquier otro material que le sirva.</vt:lpstr>
      <vt:lpstr>Establecer el punto principal que debe quedar claro en la mente del alumno.</vt:lpstr>
      <vt:lpstr>Diapositiva 18</vt:lpstr>
      <vt:lpstr>Diapositiva 19</vt:lpstr>
      <vt:lpstr>SECUENCIA DE INFORMACIÓN</vt:lpstr>
      <vt:lpstr>MÉTODO DIDACTICO</vt:lpstr>
      <vt:lpstr>OBJETIVOS</vt:lpstr>
      <vt:lpstr>Diapositiva 23</vt:lpstr>
      <vt:lpstr>CAPACIDAD DE RETENCIÓN</vt:lpstr>
      <vt:lpstr>MÉTODOS</vt:lpstr>
      <vt:lpstr>Diapositiva 26</vt:lpstr>
      <vt:lpstr>Diapositiva 27</vt:lpstr>
      <vt:lpstr>Diapositiva 28</vt:lpstr>
      <vt:lpstr>NIVELES DE APRENDIZAJE</vt:lpstr>
      <vt:lpstr>Diapositiva 30</vt:lpstr>
      <vt:lpstr>Diapositiva 31</vt:lpstr>
      <vt:lpstr>Diapositiva 32</vt:lpstr>
      <vt:lpstr>EVALUACIÓN</vt:lpstr>
    </vt:vector>
  </TitlesOfParts>
  <Company>General Conference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estudio de la Biblia</dc:title>
  <dc:creator>James Zackrison</dc:creator>
  <cp:lastModifiedBy>Pr. Marcos Salas</cp:lastModifiedBy>
  <cp:revision>50</cp:revision>
  <dcterms:created xsi:type="dcterms:W3CDTF">2001-04-21T20:57:50Z</dcterms:created>
  <dcterms:modified xsi:type="dcterms:W3CDTF">2008-11-04T18:48:35Z</dcterms:modified>
</cp:coreProperties>
</file>